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sldIdLst>
    <p:sldId id="261" r:id="rId2"/>
    <p:sldId id="259" r:id="rId3"/>
    <p:sldId id="283" r:id="rId4"/>
    <p:sldId id="430" r:id="rId5"/>
    <p:sldId id="432" r:id="rId6"/>
    <p:sldId id="431" r:id="rId7"/>
    <p:sldId id="433" r:id="rId8"/>
    <p:sldId id="434" r:id="rId9"/>
    <p:sldId id="296" r:id="rId10"/>
    <p:sldId id="339" r:id="rId11"/>
    <p:sldId id="435" r:id="rId12"/>
    <p:sldId id="436" r:id="rId13"/>
    <p:sldId id="437" r:id="rId14"/>
    <p:sldId id="440" r:id="rId15"/>
    <p:sldId id="438" r:id="rId16"/>
    <p:sldId id="439" r:id="rId17"/>
    <p:sldId id="341" r:id="rId18"/>
    <p:sldId id="393" r:id="rId19"/>
    <p:sldId id="441" r:id="rId20"/>
    <p:sldId id="345" r:id="rId21"/>
    <p:sldId id="442" r:id="rId22"/>
    <p:sldId id="394" r:id="rId23"/>
    <p:sldId id="443" r:id="rId24"/>
    <p:sldId id="444" r:id="rId25"/>
    <p:sldId id="445" r:id="rId26"/>
    <p:sldId id="446" r:id="rId27"/>
    <p:sldId id="395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6" r:id="rId37"/>
    <p:sldId id="457" r:id="rId38"/>
    <p:sldId id="462" r:id="rId39"/>
    <p:sldId id="463" r:id="rId40"/>
    <p:sldId id="464" r:id="rId41"/>
    <p:sldId id="468" r:id="rId42"/>
    <p:sldId id="465" r:id="rId43"/>
    <p:sldId id="466" r:id="rId44"/>
    <p:sldId id="467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90" r:id="rId53"/>
    <p:sldId id="458" r:id="rId54"/>
    <p:sldId id="459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86" r:id="rId65"/>
    <p:sldId id="488" r:id="rId66"/>
    <p:sldId id="485" r:id="rId67"/>
    <p:sldId id="491" r:id="rId68"/>
    <p:sldId id="489" r:id="rId69"/>
    <p:sldId id="492" r:id="rId70"/>
    <p:sldId id="460" r:id="rId71"/>
    <p:sldId id="461" r:id="rId72"/>
    <p:sldId id="455" r:id="rId73"/>
    <p:sldId id="493" r:id="rId74"/>
    <p:sldId id="494" r:id="rId75"/>
    <p:sldId id="496" r:id="rId76"/>
    <p:sldId id="495" r:id="rId77"/>
    <p:sldId id="497" r:id="rId78"/>
    <p:sldId id="498" r:id="rId79"/>
    <p:sldId id="499" r:id="rId80"/>
    <p:sldId id="500" r:id="rId81"/>
    <p:sldId id="501" r:id="rId82"/>
    <p:sldId id="502" r:id="rId83"/>
    <p:sldId id="503" r:id="rId84"/>
    <p:sldId id="504" r:id="rId85"/>
    <p:sldId id="505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903"/>
    <a:srgbClr val="FFC001"/>
    <a:srgbClr val="0FB493"/>
    <a:srgbClr val="619428"/>
    <a:srgbClr val="01BAF9"/>
    <a:srgbClr val="D1D7E1"/>
    <a:srgbClr val="9AA5B4"/>
    <a:srgbClr val="8FC74D"/>
    <a:srgbClr val="01BAF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13"/>
    <p:restoredTop sz="95455"/>
  </p:normalViewPr>
  <p:slideViewPr>
    <p:cSldViewPr>
      <p:cViewPr>
        <p:scale>
          <a:sx n="100" d="100"/>
          <a:sy n="100" d="100"/>
        </p:scale>
        <p:origin x="824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8C89A-7F4C-4D49-A25F-068125B76B00}" type="doc">
      <dgm:prSet loTypeId="urn:microsoft.com/office/officeart/2005/8/layout/orgChart1" loCatId="" qsTypeId="urn:microsoft.com/office/officeart/2005/8/quickstyle/simple2" qsCatId="simple" csTypeId="urn:microsoft.com/office/officeart/2005/8/colors/colorful2" csCatId="colorful" phldr="1"/>
      <dgm:spPr/>
    </dgm:pt>
    <dgm:pt modelId="{85E0DB4E-639F-C340-BD18-255849167772}">
      <dgm:prSet phldrT="[文本]" custT="1"/>
      <dgm:spPr>
        <a:solidFill>
          <a:srgbClr val="619428"/>
        </a:solidFill>
      </dgm:spPr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三个子问题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EF63BF1-730E-1740-8808-11D057BF3678}" type="parTrans" cxnId="{3AD94FB0-245D-1F40-9A5F-EE5B2C2A35D5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D5A9DFD-6DD5-DB42-9E54-1B2D5A951757}" type="sibTrans" cxnId="{3AD94FB0-245D-1F40-9A5F-EE5B2C2A35D5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D1DC99-F199-504D-80DF-74BBD03A9C04}">
      <dgm:prSet phldrT="[文本]" custT="1"/>
      <dgm:spPr>
        <a:solidFill>
          <a:srgbClr val="8FC74D"/>
        </a:solidFill>
      </dgm:spPr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访问左子树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731D8A-0579-DB4B-96DF-2F919A00F456}" type="parTrans" cxnId="{070EF139-DCD9-0748-88D8-1D063C510CD8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4175942-A6DB-2044-A152-CEB80AA5A14B}" type="sibTrans" cxnId="{070EF139-DCD9-0748-88D8-1D063C510CD8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7F5C07-FEF5-6E49-B4D7-20848F7783B3}">
      <dgm:prSet phldrT="[文本]" custT="1"/>
      <dgm:spPr>
        <a:solidFill>
          <a:srgbClr val="8FC74D"/>
        </a:solidFill>
      </dgm:spPr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访问根结点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A3406C-1910-564F-A2CC-85F7CA3DE96A}" type="parTrans" cxnId="{A2F31E57-7CA9-774A-987E-AFCBEF24EE61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688FBB-6DC9-8A48-8B3C-26419317095D}" type="sibTrans" cxnId="{A2F31E57-7CA9-774A-987E-AFCBEF24EE61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2387797-96EB-814C-8C61-29D65A7150BB}">
      <dgm:prSet phldrT="[文本]" custT="1"/>
      <dgm:spPr>
        <a:solidFill>
          <a:srgbClr val="8FC74D"/>
        </a:solidFill>
      </dgm:spPr>
      <dgm:t>
        <a:bodyPr/>
        <a:lstStyle/>
        <a:p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访问右子树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4279A4E-7C62-FD42-BA93-F46368B91B81}" type="parTrans" cxnId="{FD6F2460-5DE3-3E49-963F-FB07D55A3EA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FEFF992-1449-734F-9FE3-99A8A5D8DEC1}" type="sibTrans" cxnId="{FD6F2460-5DE3-3E49-963F-FB07D55A3EAB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77D32C1-384B-304F-BCA4-B596CAF8FE53}" type="pres">
      <dgm:prSet presAssocID="{6EF8C89A-7F4C-4D49-A25F-068125B76B0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BF42A5-111C-2848-8BB4-5BD2F69244B1}" type="pres">
      <dgm:prSet presAssocID="{85E0DB4E-639F-C340-BD18-255849167772}" presName="hierRoot1" presStyleCnt="0">
        <dgm:presLayoutVars>
          <dgm:hierBranch val="init"/>
        </dgm:presLayoutVars>
      </dgm:prSet>
      <dgm:spPr/>
    </dgm:pt>
    <dgm:pt modelId="{7358231B-AAE0-7548-ACDA-DC5588DE71DD}" type="pres">
      <dgm:prSet presAssocID="{85E0DB4E-639F-C340-BD18-255849167772}" presName="rootComposite1" presStyleCnt="0"/>
      <dgm:spPr/>
    </dgm:pt>
    <dgm:pt modelId="{A1137224-9336-AE4E-A504-BAD883600663}" type="pres">
      <dgm:prSet presAssocID="{85E0DB4E-639F-C340-BD18-255849167772}" presName="rootText1" presStyleLbl="node0" presStyleIdx="0" presStyleCnt="1" custScaleY="63706" custLinFactNeighborX="0" custLinFactNeighborY="-36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0905E0-3DF6-424B-8C07-AF29F0D7C3E0}" type="pres">
      <dgm:prSet presAssocID="{85E0DB4E-639F-C340-BD18-25584916777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3D1F82C-847B-C248-82EB-B332389F99AF}" type="pres">
      <dgm:prSet presAssocID="{85E0DB4E-639F-C340-BD18-255849167772}" presName="hierChild2" presStyleCnt="0"/>
      <dgm:spPr/>
    </dgm:pt>
    <dgm:pt modelId="{B1B41C6F-3FE0-C148-A9D8-57B1487F8C93}" type="pres">
      <dgm:prSet presAssocID="{C9731D8A-0579-DB4B-96DF-2F919A00F456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6CAB40F6-7200-7D4C-910C-8D704155400C}" type="pres">
      <dgm:prSet presAssocID="{AAD1DC99-F199-504D-80DF-74BBD03A9C04}" presName="hierRoot2" presStyleCnt="0">
        <dgm:presLayoutVars>
          <dgm:hierBranch val="init"/>
        </dgm:presLayoutVars>
      </dgm:prSet>
      <dgm:spPr/>
    </dgm:pt>
    <dgm:pt modelId="{26FD2FAB-48B8-D44A-AC47-F454F6508489}" type="pres">
      <dgm:prSet presAssocID="{AAD1DC99-F199-504D-80DF-74BBD03A9C04}" presName="rootComposite" presStyleCnt="0"/>
      <dgm:spPr/>
    </dgm:pt>
    <dgm:pt modelId="{2B48720E-85A6-C648-93FA-81872CBA7E11}" type="pres">
      <dgm:prSet presAssocID="{AAD1DC99-F199-504D-80DF-74BBD03A9C04}" presName="rootText" presStyleLbl="node2" presStyleIdx="0" presStyleCnt="3" custScaleY="637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861216-6232-F64D-A00E-16B753D51C7A}" type="pres">
      <dgm:prSet presAssocID="{AAD1DC99-F199-504D-80DF-74BBD03A9C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EA24251-250A-7B4B-BED0-9C467C1B1F00}" type="pres">
      <dgm:prSet presAssocID="{AAD1DC99-F199-504D-80DF-74BBD03A9C04}" presName="hierChild4" presStyleCnt="0"/>
      <dgm:spPr/>
    </dgm:pt>
    <dgm:pt modelId="{149CDF64-7EE4-C84C-B3F8-D8516EBC2FF6}" type="pres">
      <dgm:prSet presAssocID="{AAD1DC99-F199-504D-80DF-74BBD03A9C04}" presName="hierChild5" presStyleCnt="0"/>
      <dgm:spPr/>
    </dgm:pt>
    <dgm:pt modelId="{2BE8A598-5B77-E647-90E2-71891AD38F39}" type="pres">
      <dgm:prSet presAssocID="{E9A3406C-1910-564F-A2CC-85F7CA3DE96A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5C8060C6-3915-7842-84CF-F7311FECE0D0}" type="pres">
      <dgm:prSet presAssocID="{187F5C07-FEF5-6E49-B4D7-20848F7783B3}" presName="hierRoot2" presStyleCnt="0">
        <dgm:presLayoutVars>
          <dgm:hierBranch val="init"/>
        </dgm:presLayoutVars>
      </dgm:prSet>
      <dgm:spPr/>
    </dgm:pt>
    <dgm:pt modelId="{593016C8-E2D7-D946-8927-CDEDBC38AE94}" type="pres">
      <dgm:prSet presAssocID="{187F5C07-FEF5-6E49-B4D7-20848F7783B3}" presName="rootComposite" presStyleCnt="0"/>
      <dgm:spPr/>
    </dgm:pt>
    <dgm:pt modelId="{DE8663A9-2FAD-D640-9588-ED52C7F7D6D3}" type="pres">
      <dgm:prSet presAssocID="{187F5C07-FEF5-6E49-B4D7-20848F7783B3}" presName="rootText" presStyleLbl="node2" presStyleIdx="1" presStyleCnt="3" custScaleY="637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E7B4240-1313-E048-89F7-B926C1DC437A}" type="pres">
      <dgm:prSet presAssocID="{187F5C07-FEF5-6E49-B4D7-20848F7783B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B44AEBD4-1E92-A242-8E1E-CFC0DD337899}" type="pres">
      <dgm:prSet presAssocID="{187F5C07-FEF5-6E49-B4D7-20848F7783B3}" presName="hierChild4" presStyleCnt="0"/>
      <dgm:spPr/>
    </dgm:pt>
    <dgm:pt modelId="{A0D8B672-6D09-4F4B-9E36-39BCB59888CE}" type="pres">
      <dgm:prSet presAssocID="{187F5C07-FEF5-6E49-B4D7-20848F7783B3}" presName="hierChild5" presStyleCnt="0"/>
      <dgm:spPr/>
    </dgm:pt>
    <dgm:pt modelId="{EDAD63E1-CA56-6B4C-BAC7-717A18B2C408}" type="pres">
      <dgm:prSet presAssocID="{E4279A4E-7C62-FD42-BA93-F46368B91B81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61C5D756-34DD-484D-A296-019B6F1C3980}" type="pres">
      <dgm:prSet presAssocID="{C2387797-96EB-814C-8C61-29D65A7150BB}" presName="hierRoot2" presStyleCnt="0">
        <dgm:presLayoutVars>
          <dgm:hierBranch val="init"/>
        </dgm:presLayoutVars>
      </dgm:prSet>
      <dgm:spPr/>
    </dgm:pt>
    <dgm:pt modelId="{507142D8-E1A7-8B4B-A34F-1215377E59C8}" type="pres">
      <dgm:prSet presAssocID="{C2387797-96EB-814C-8C61-29D65A7150BB}" presName="rootComposite" presStyleCnt="0"/>
      <dgm:spPr/>
    </dgm:pt>
    <dgm:pt modelId="{E017B434-6B43-064E-B63A-C6F66A597D98}" type="pres">
      <dgm:prSet presAssocID="{C2387797-96EB-814C-8C61-29D65A7150BB}" presName="rootText" presStyleLbl="node2" presStyleIdx="2" presStyleCnt="3" custScaleY="637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DD3674-B2C3-A349-968C-C3D5D8A99FC5}" type="pres">
      <dgm:prSet presAssocID="{C2387797-96EB-814C-8C61-29D65A7150B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EBD9FB2D-D2F8-4442-9837-E54605702567}" type="pres">
      <dgm:prSet presAssocID="{C2387797-96EB-814C-8C61-29D65A7150BB}" presName="hierChild4" presStyleCnt="0"/>
      <dgm:spPr/>
    </dgm:pt>
    <dgm:pt modelId="{3D2DD6DD-8DD8-1C4F-A75C-79372E918AE7}" type="pres">
      <dgm:prSet presAssocID="{C2387797-96EB-814C-8C61-29D65A7150BB}" presName="hierChild5" presStyleCnt="0"/>
      <dgm:spPr/>
    </dgm:pt>
    <dgm:pt modelId="{67275297-6F01-8345-860E-A8634517D9DE}" type="pres">
      <dgm:prSet presAssocID="{85E0DB4E-639F-C340-BD18-255849167772}" presName="hierChild3" presStyleCnt="0"/>
      <dgm:spPr/>
    </dgm:pt>
  </dgm:ptLst>
  <dgm:cxnLst>
    <dgm:cxn modelId="{94BB4734-3453-0840-95B9-AAE4748ABC6C}" type="presOf" srcId="{85E0DB4E-639F-C340-BD18-255849167772}" destId="{600905E0-3DF6-424B-8C07-AF29F0D7C3E0}" srcOrd="1" destOrd="0" presId="urn:microsoft.com/office/officeart/2005/8/layout/orgChart1"/>
    <dgm:cxn modelId="{A2F31E57-7CA9-774A-987E-AFCBEF24EE61}" srcId="{85E0DB4E-639F-C340-BD18-255849167772}" destId="{187F5C07-FEF5-6E49-B4D7-20848F7783B3}" srcOrd="1" destOrd="0" parTransId="{E9A3406C-1910-564F-A2CC-85F7CA3DE96A}" sibTransId="{23688FBB-6DC9-8A48-8B3C-26419317095D}"/>
    <dgm:cxn modelId="{8274416D-1A35-2446-B0D6-C3CFEDF10BF0}" type="presOf" srcId="{85E0DB4E-639F-C340-BD18-255849167772}" destId="{A1137224-9336-AE4E-A504-BAD883600663}" srcOrd="0" destOrd="0" presId="urn:microsoft.com/office/officeart/2005/8/layout/orgChart1"/>
    <dgm:cxn modelId="{58A37D92-D4FD-004C-A441-F6B91EA3EBE4}" type="presOf" srcId="{C2387797-96EB-814C-8C61-29D65A7150BB}" destId="{F6DD3674-B2C3-A349-968C-C3D5D8A99FC5}" srcOrd="1" destOrd="0" presId="urn:microsoft.com/office/officeart/2005/8/layout/orgChart1"/>
    <dgm:cxn modelId="{D0349897-3818-C14B-8E8A-7D0BA41ADDF1}" type="presOf" srcId="{6EF8C89A-7F4C-4D49-A25F-068125B76B00}" destId="{877D32C1-384B-304F-BCA4-B596CAF8FE53}" srcOrd="0" destOrd="0" presId="urn:microsoft.com/office/officeart/2005/8/layout/orgChart1"/>
    <dgm:cxn modelId="{FD6F2460-5DE3-3E49-963F-FB07D55A3EAB}" srcId="{85E0DB4E-639F-C340-BD18-255849167772}" destId="{C2387797-96EB-814C-8C61-29D65A7150BB}" srcOrd="2" destOrd="0" parTransId="{E4279A4E-7C62-FD42-BA93-F46368B91B81}" sibTransId="{3FEFF992-1449-734F-9FE3-99A8A5D8DEC1}"/>
    <dgm:cxn modelId="{2F0CC11F-0EFF-5B42-B073-321A09A3F4F8}" type="presOf" srcId="{AAD1DC99-F199-504D-80DF-74BBD03A9C04}" destId="{0C861216-6232-F64D-A00E-16B753D51C7A}" srcOrd="1" destOrd="0" presId="urn:microsoft.com/office/officeart/2005/8/layout/orgChart1"/>
    <dgm:cxn modelId="{EF067D5F-AFF4-0B4E-BCFD-A857DF4187C6}" type="presOf" srcId="{E4279A4E-7C62-FD42-BA93-F46368B91B81}" destId="{EDAD63E1-CA56-6B4C-BAC7-717A18B2C408}" srcOrd="0" destOrd="0" presId="urn:microsoft.com/office/officeart/2005/8/layout/orgChart1"/>
    <dgm:cxn modelId="{070EF139-DCD9-0748-88D8-1D063C510CD8}" srcId="{85E0DB4E-639F-C340-BD18-255849167772}" destId="{AAD1DC99-F199-504D-80DF-74BBD03A9C04}" srcOrd="0" destOrd="0" parTransId="{C9731D8A-0579-DB4B-96DF-2F919A00F456}" sibTransId="{F4175942-A6DB-2044-A152-CEB80AA5A14B}"/>
    <dgm:cxn modelId="{AF511B8E-85D5-7E44-9235-7FC3A77066B0}" type="presOf" srcId="{187F5C07-FEF5-6E49-B4D7-20848F7783B3}" destId="{0E7B4240-1313-E048-89F7-B926C1DC437A}" srcOrd="1" destOrd="0" presId="urn:microsoft.com/office/officeart/2005/8/layout/orgChart1"/>
    <dgm:cxn modelId="{5D60D4B3-23FF-CD4C-9187-10B3FBC4D1A7}" type="presOf" srcId="{C9731D8A-0579-DB4B-96DF-2F919A00F456}" destId="{B1B41C6F-3FE0-C148-A9D8-57B1487F8C93}" srcOrd="0" destOrd="0" presId="urn:microsoft.com/office/officeart/2005/8/layout/orgChart1"/>
    <dgm:cxn modelId="{3AD94FB0-245D-1F40-9A5F-EE5B2C2A35D5}" srcId="{6EF8C89A-7F4C-4D49-A25F-068125B76B00}" destId="{85E0DB4E-639F-C340-BD18-255849167772}" srcOrd="0" destOrd="0" parTransId="{2EF63BF1-730E-1740-8808-11D057BF3678}" sibTransId="{FD5A9DFD-6DD5-DB42-9E54-1B2D5A951757}"/>
    <dgm:cxn modelId="{2606753B-33ED-5741-A39E-617ABC36255B}" type="presOf" srcId="{E9A3406C-1910-564F-A2CC-85F7CA3DE96A}" destId="{2BE8A598-5B77-E647-90E2-71891AD38F39}" srcOrd="0" destOrd="0" presId="urn:microsoft.com/office/officeart/2005/8/layout/orgChart1"/>
    <dgm:cxn modelId="{8327F584-9CC5-4C47-A26D-EA0B4C38B2C6}" type="presOf" srcId="{187F5C07-FEF5-6E49-B4D7-20848F7783B3}" destId="{DE8663A9-2FAD-D640-9588-ED52C7F7D6D3}" srcOrd="0" destOrd="0" presId="urn:microsoft.com/office/officeart/2005/8/layout/orgChart1"/>
    <dgm:cxn modelId="{99CA53A0-A420-6F46-8FF9-A264E788AC53}" type="presOf" srcId="{C2387797-96EB-814C-8C61-29D65A7150BB}" destId="{E017B434-6B43-064E-B63A-C6F66A597D98}" srcOrd="0" destOrd="0" presId="urn:microsoft.com/office/officeart/2005/8/layout/orgChart1"/>
    <dgm:cxn modelId="{2966FAEC-E1C1-224D-950D-4362E4E8D66C}" type="presOf" srcId="{AAD1DC99-F199-504D-80DF-74BBD03A9C04}" destId="{2B48720E-85A6-C648-93FA-81872CBA7E11}" srcOrd="0" destOrd="0" presId="urn:microsoft.com/office/officeart/2005/8/layout/orgChart1"/>
    <dgm:cxn modelId="{30283068-C01B-0A4D-858E-6057BD3CE76F}" type="presParOf" srcId="{877D32C1-384B-304F-BCA4-B596CAF8FE53}" destId="{5EBF42A5-111C-2848-8BB4-5BD2F69244B1}" srcOrd="0" destOrd="0" presId="urn:microsoft.com/office/officeart/2005/8/layout/orgChart1"/>
    <dgm:cxn modelId="{6B438A48-C06C-1445-95BC-5EF6A6D7AF8A}" type="presParOf" srcId="{5EBF42A5-111C-2848-8BB4-5BD2F69244B1}" destId="{7358231B-AAE0-7548-ACDA-DC5588DE71DD}" srcOrd="0" destOrd="0" presId="urn:microsoft.com/office/officeart/2005/8/layout/orgChart1"/>
    <dgm:cxn modelId="{CC4DE658-2B63-0E43-85E1-A96FE91732BD}" type="presParOf" srcId="{7358231B-AAE0-7548-ACDA-DC5588DE71DD}" destId="{A1137224-9336-AE4E-A504-BAD883600663}" srcOrd="0" destOrd="0" presId="urn:microsoft.com/office/officeart/2005/8/layout/orgChart1"/>
    <dgm:cxn modelId="{B01B53D2-4F79-924C-81FF-CE5650C74AFD}" type="presParOf" srcId="{7358231B-AAE0-7548-ACDA-DC5588DE71DD}" destId="{600905E0-3DF6-424B-8C07-AF29F0D7C3E0}" srcOrd="1" destOrd="0" presId="urn:microsoft.com/office/officeart/2005/8/layout/orgChart1"/>
    <dgm:cxn modelId="{91534BE5-C278-EE49-9E8D-24A81B899899}" type="presParOf" srcId="{5EBF42A5-111C-2848-8BB4-5BD2F69244B1}" destId="{53D1F82C-847B-C248-82EB-B332389F99AF}" srcOrd="1" destOrd="0" presId="urn:microsoft.com/office/officeart/2005/8/layout/orgChart1"/>
    <dgm:cxn modelId="{60479A67-66AF-3C49-B183-B525A14269B7}" type="presParOf" srcId="{53D1F82C-847B-C248-82EB-B332389F99AF}" destId="{B1B41C6F-3FE0-C148-A9D8-57B1487F8C93}" srcOrd="0" destOrd="0" presId="urn:microsoft.com/office/officeart/2005/8/layout/orgChart1"/>
    <dgm:cxn modelId="{F9723984-01C0-494E-8E47-E8C3DDA5C233}" type="presParOf" srcId="{53D1F82C-847B-C248-82EB-B332389F99AF}" destId="{6CAB40F6-7200-7D4C-910C-8D704155400C}" srcOrd="1" destOrd="0" presId="urn:microsoft.com/office/officeart/2005/8/layout/orgChart1"/>
    <dgm:cxn modelId="{6A244B37-CD99-0E47-9264-93C02267B5CF}" type="presParOf" srcId="{6CAB40F6-7200-7D4C-910C-8D704155400C}" destId="{26FD2FAB-48B8-D44A-AC47-F454F6508489}" srcOrd="0" destOrd="0" presId="urn:microsoft.com/office/officeart/2005/8/layout/orgChart1"/>
    <dgm:cxn modelId="{1D763DB1-C342-7949-AE6C-CFA643A91711}" type="presParOf" srcId="{26FD2FAB-48B8-D44A-AC47-F454F6508489}" destId="{2B48720E-85A6-C648-93FA-81872CBA7E11}" srcOrd="0" destOrd="0" presId="urn:microsoft.com/office/officeart/2005/8/layout/orgChart1"/>
    <dgm:cxn modelId="{B6A579E1-8B29-F74D-BA78-B78B1C968C0B}" type="presParOf" srcId="{26FD2FAB-48B8-D44A-AC47-F454F6508489}" destId="{0C861216-6232-F64D-A00E-16B753D51C7A}" srcOrd="1" destOrd="0" presId="urn:microsoft.com/office/officeart/2005/8/layout/orgChart1"/>
    <dgm:cxn modelId="{F08C4E12-810C-7D4D-A325-B6C9C33EAF88}" type="presParOf" srcId="{6CAB40F6-7200-7D4C-910C-8D704155400C}" destId="{7EA24251-250A-7B4B-BED0-9C467C1B1F00}" srcOrd="1" destOrd="0" presId="urn:microsoft.com/office/officeart/2005/8/layout/orgChart1"/>
    <dgm:cxn modelId="{453AF2AA-FD4A-2B41-AD6D-9D0EEE2AD561}" type="presParOf" srcId="{6CAB40F6-7200-7D4C-910C-8D704155400C}" destId="{149CDF64-7EE4-C84C-B3F8-D8516EBC2FF6}" srcOrd="2" destOrd="0" presId="urn:microsoft.com/office/officeart/2005/8/layout/orgChart1"/>
    <dgm:cxn modelId="{6E9B15C4-3975-2545-89FB-B92767C4B2E6}" type="presParOf" srcId="{53D1F82C-847B-C248-82EB-B332389F99AF}" destId="{2BE8A598-5B77-E647-90E2-71891AD38F39}" srcOrd="2" destOrd="0" presId="urn:microsoft.com/office/officeart/2005/8/layout/orgChart1"/>
    <dgm:cxn modelId="{A61A35CB-AFBF-EC46-949B-E44593FBD318}" type="presParOf" srcId="{53D1F82C-847B-C248-82EB-B332389F99AF}" destId="{5C8060C6-3915-7842-84CF-F7311FECE0D0}" srcOrd="3" destOrd="0" presId="urn:microsoft.com/office/officeart/2005/8/layout/orgChart1"/>
    <dgm:cxn modelId="{EF8FE722-CB55-8C40-BFBD-BBF5D852323F}" type="presParOf" srcId="{5C8060C6-3915-7842-84CF-F7311FECE0D0}" destId="{593016C8-E2D7-D946-8927-CDEDBC38AE94}" srcOrd="0" destOrd="0" presId="urn:microsoft.com/office/officeart/2005/8/layout/orgChart1"/>
    <dgm:cxn modelId="{F985DEDA-E533-F741-8CEB-FD417FC759DC}" type="presParOf" srcId="{593016C8-E2D7-D946-8927-CDEDBC38AE94}" destId="{DE8663A9-2FAD-D640-9588-ED52C7F7D6D3}" srcOrd="0" destOrd="0" presId="urn:microsoft.com/office/officeart/2005/8/layout/orgChart1"/>
    <dgm:cxn modelId="{6BB7736B-226C-9744-80CE-C10484460CD9}" type="presParOf" srcId="{593016C8-E2D7-D946-8927-CDEDBC38AE94}" destId="{0E7B4240-1313-E048-89F7-B926C1DC437A}" srcOrd="1" destOrd="0" presId="urn:microsoft.com/office/officeart/2005/8/layout/orgChart1"/>
    <dgm:cxn modelId="{AC65F3BE-9A10-DF40-A141-475B84914544}" type="presParOf" srcId="{5C8060C6-3915-7842-84CF-F7311FECE0D0}" destId="{B44AEBD4-1E92-A242-8E1E-CFC0DD337899}" srcOrd="1" destOrd="0" presId="urn:microsoft.com/office/officeart/2005/8/layout/orgChart1"/>
    <dgm:cxn modelId="{C506ABE0-430D-8046-8A37-B3DD18E531CE}" type="presParOf" srcId="{5C8060C6-3915-7842-84CF-F7311FECE0D0}" destId="{A0D8B672-6D09-4F4B-9E36-39BCB59888CE}" srcOrd="2" destOrd="0" presId="urn:microsoft.com/office/officeart/2005/8/layout/orgChart1"/>
    <dgm:cxn modelId="{9B59BC8D-ACCC-5D41-8DA7-CC25754B523D}" type="presParOf" srcId="{53D1F82C-847B-C248-82EB-B332389F99AF}" destId="{EDAD63E1-CA56-6B4C-BAC7-717A18B2C408}" srcOrd="4" destOrd="0" presId="urn:microsoft.com/office/officeart/2005/8/layout/orgChart1"/>
    <dgm:cxn modelId="{3EFF6025-5DC4-6F4A-9113-BE955F7A9050}" type="presParOf" srcId="{53D1F82C-847B-C248-82EB-B332389F99AF}" destId="{61C5D756-34DD-484D-A296-019B6F1C3980}" srcOrd="5" destOrd="0" presId="urn:microsoft.com/office/officeart/2005/8/layout/orgChart1"/>
    <dgm:cxn modelId="{C91D705A-F3B7-424D-988A-808DD152E40E}" type="presParOf" srcId="{61C5D756-34DD-484D-A296-019B6F1C3980}" destId="{507142D8-E1A7-8B4B-A34F-1215377E59C8}" srcOrd="0" destOrd="0" presId="urn:microsoft.com/office/officeart/2005/8/layout/orgChart1"/>
    <dgm:cxn modelId="{473ADC6D-9F04-6041-92F9-30A0BC9D1DE9}" type="presParOf" srcId="{507142D8-E1A7-8B4B-A34F-1215377E59C8}" destId="{E017B434-6B43-064E-B63A-C6F66A597D98}" srcOrd="0" destOrd="0" presId="urn:microsoft.com/office/officeart/2005/8/layout/orgChart1"/>
    <dgm:cxn modelId="{D929EB61-52B4-A745-950A-5FCD7A44C231}" type="presParOf" srcId="{507142D8-E1A7-8B4B-A34F-1215377E59C8}" destId="{F6DD3674-B2C3-A349-968C-C3D5D8A99FC5}" srcOrd="1" destOrd="0" presId="urn:microsoft.com/office/officeart/2005/8/layout/orgChart1"/>
    <dgm:cxn modelId="{C44C9634-4E33-654E-A07B-66678ECDA2B1}" type="presParOf" srcId="{61C5D756-34DD-484D-A296-019B6F1C3980}" destId="{EBD9FB2D-D2F8-4442-9837-E54605702567}" srcOrd="1" destOrd="0" presId="urn:microsoft.com/office/officeart/2005/8/layout/orgChart1"/>
    <dgm:cxn modelId="{48715F74-6CFD-B045-8C6A-C1FA3C020715}" type="presParOf" srcId="{61C5D756-34DD-484D-A296-019B6F1C3980}" destId="{3D2DD6DD-8DD8-1C4F-A75C-79372E918AE7}" srcOrd="2" destOrd="0" presId="urn:microsoft.com/office/officeart/2005/8/layout/orgChart1"/>
    <dgm:cxn modelId="{1D2BB5EB-0634-3245-9AA7-652E7C4E0D50}" type="presParOf" srcId="{5EBF42A5-111C-2848-8BB4-5BD2F69244B1}" destId="{67275297-6F01-8345-860E-A8634517D9D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08348-2096-FC49-A3D6-595C451C9E46}" type="doc">
      <dgm:prSet loTypeId="urn:microsoft.com/office/officeart/2005/8/layout/arrow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15144121-4FD9-9648-A051-DFBB2A293DBE}">
      <dgm:prSet phldrT="[文本]"/>
      <dgm:spPr>
        <a:solidFill>
          <a:srgbClr val="0FB493"/>
        </a:solidFill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二叉搜索树面向查找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157184F-CCD4-944E-A3C2-46CF6D63737A}" type="parTrans" cxnId="{E4E78E1E-B056-EB47-9F17-3C74733FBD2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12E3DD-215F-E340-9E9F-4014D4F75FD1}" type="sibTrans" cxnId="{E4E78E1E-B056-EB47-9F17-3C74733FBD2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675986A-0F51-5D41-B275-360F334FC38C}">
      <dgm:prSet phldrT="[文本]"/>
      <dgm:spPr>
        <a:solidFill>
          <a:srgbClr val="FFC001"/>
        </a:solidFill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堆面向排序</a:t>
          </a:r>
          <a:endParaRPr lang="zh-CN" altLang="en-US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6C7053F-C379-5144-A977-BC192BF4ABA2}" type="parTrans" cxnId="{69380072-380A-8E41-9921-E0C96746F33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6B69832-CA40-BA43-8E2B-438C906BFD1E}" type="sibTrans" cxnId="{69380072-380A-8E41-9921-E0C96746F33E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15A072-35B2-B34C-904B-B99AC1F83DC5}" type="pres">
      <dgm:prSet presAssocID="{83908348-2096-FC49-A3D6-595C451C9E4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B23E89C-B804-A544-8CA7-3FA74AE0596F}" type="pres">
      <dgm:prSet presAssocID="{15144121-4FD9-9648-A051-DFBB2A293DBE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039C12-FBF3-E744-ADCC-21F999AD60CE}" type="pres">
      <dgm:prSet presAssocID="{2675986A-0F51-5D41-B275-360F334FC38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E78E1E-B056-EB47-9F17-3C74733FBD2E}" srcId="{83908348-2096-FC49-A3D6-595C451C9E46}" destId="{15144121-4FD9-9648-A051-DFBB2A293DBE}" srcOrd="0" destOrd="0" parTransId="{4157184F-CCD4-944E-A3C2-46CF6D63737A}" sibTransId="{8912E3DD-215F-E340-9E9F-4014D4F75FD1}"/>
    <dgm:cxn modelId="{3E04A162-9417-DC45-90F7-1E70F1DDD4CB}" type="presOf" srcId="{2675986A-0F51-5D41-B275-360F334FC38C}" destId="{DF039C12-FBF3-E744-ADCC-21F999AD60CE}" srcOrd="0" destOrd="0" presId="urn:microsoft.com/office/officeart/2005/8/layout/arrow1"/>
    <dgm:cxn modelId="{B2BE0B94-D9B6-8948-A58A-D1F2B87C4F88}" type="presOf" srcId="{15144121-4FD9-9648-A051-DFBB2A293DBE}" destId="{EB23E89C-B804-A544-8CA7-3FA74AE0596F}" srcOrd="0" destOrd="0" presId="urn:microsoft.com/office/officeart/2005/8/layout/arrow1"/>
    <dgm:cxn modelId="{69380072-380A-8E41-9921-E0C96746F33E}" srcId="{83908348-2096-FC49-A3D6-595C451C9E46}" destId="{2675986A-0F51-5D41-B275-360F334FC38C}" srcOrd="1" destOrd="0" parTransId="{D6C7053F-C379-5144-A977-BC192BF4ABA2}" sibTransId="{26B69832-CA40-BA43-8E2B-438C906BFD1E}"/>
    <dgm:cxn modelId="{22FF516F-1996-7947-9522-B5580B1E5415}" type="presOf" srcId="{83908348-2096-FC49-A3D6-595C451C9E46}" destId="{7115A072-35B2-B34C-904B-B99AC1F83DC5}" srcOrd="0" destOrd="0" presId="urn:microsoft.com/office/officeart/2005/8/layout/arrow1"/>
    <dgm:cxn modelId="{1CB773C9-44D8-8742-8405-F0775694DD83}" type="presParOf" srcId="{7115A072-35B2-B34C-904B-B99AC1F83DC5}" destId="{EB23E89C-B804-A544-8CA7-3FA74AE0596F}" srcOrd="0" destOrd="0" presId="urn:microsoft.com/office/officeart/2005/8/layout/arrow1"/>
    <dgm:cxn modelId="{5155BD63-FEB1-9D42-8CCD-2DCD151F8A34}" type="presParOf" srcId="{7115A072-35B2-B34C-904B-B99AC1F83DC5}" destId="{DF039C12-FBF3-E744-ADCC-21F999AD60CE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D63E1-CA56-6B4C-BAC7-717A18B2C408}">
      <dsp:nvSpPr>
        <dsp:cNvPr id="0" name=""/>
        <dsp:cNvSpPr/>
      </dsp:nvSpPr>
      <dsp:spPr>
        <a:xfrm>
          <a:off x="3048000" y="1272757"/>
          <a:ext cx="2156482" cy="406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36"/>
              </a:lnTo>
              <a:lnTo>
                <a:pt x="2156482" y="219836"/>
              </a:lnTo>
              <a:lnTo>
                <a:pt x="2156482" y="40696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8A598-5B77-E647-90E2-71891AD38F39}">
      <dsp:nvSpPr>
        <dsp:cNvPr id="0" name=""/>
        <dsp:cNvSpPr/>
      </dsp:nvSpPr>
      <dsp:spPr>
        <a:xfrm>
          <a:off x="3002280" y="1272757"/>
          <a:ext cx="91440" cy="4069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696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41C6F-3FE0-C148-A9D8-57B1487F8C93}">
      <dsp:nvSpPr>
        <dsp:cNvPr id="0" name=""/>
        <dsp:cNvSpPr/>
      </dsp:nvSpPr>
      <dsp:spPr>
        <a:xfrm>
          <a:off x="891517" y="1272757"/>
          <a:ext cx="2156482" cy="406969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219836"/>
              </a:lnTo>
              <a:lnTo>
                <a:pt x="0" y="219836"/>
              </a:lnTo>
              <a:lnTo>
                <a:pt x="0" y="40696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137224-9336-AE4E-A504-BAD883600663}">
      <dsp:nvSpPr>
        <dsp:cNvPr id="0" name=""/>
        <dsp:cNvSpPr/>
      </dsp:nvSpPr>
      <dsp:spPr>
        <a:xfrm>
          <a:off x="2156891" y="705067"/>
          <a:ext cx="1782216" cy="567689"/>
        </a:xfrm>
        <a:prstGeom prst="rect">
          <a:avLst/>
        </a:prstGeom>
        <a:solidFill>
          <a:srgbClr val="619428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三个子问题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56891" y="705067"/>
        <a:ext cx="1782216" cy="567689"/>
      </dsp:txXfrm>
    </dsp:sp>
    <dsp:sp modelId="{2B48720E-85A6-C648-93FA-81872CBA7E11}">
      <dsp:nvSpPr>
        <dsp:cNvPr id="0" name=""/>
        <dsp:cNvSpPr/>
      </dsp:nvSpPr>
      <dsp:spPr>
        <a:xfrm>
          <a:off x="409" y="1679726"/>
          <a:ext cx="1782216" cy="567689"/>
        </a:xfrm>
        <a:prstGeom prst="rect">
          <a:avLst/>
        </a:prstGeom>
        <a:solidFill>
          <a:srgbClr val="8FC7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访问左子树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09" y="1679726"/>
        <a:ext cx="1782216" cy="567689"/>
      </dsp:txXfrm>
    </dsp:sp>
    <dsp:sp modelId="{DE8663A9-2FAD-D640-9588-ED52C7F7D6D3}">
      <dsp:nvSpPr>
        <dsp:cNvPr id="0" name=""/>
        <dsp:cNvSpPr/>
      </dsp:nvSpPr>
      <dsp:spPr>
        <a:xfrm>
          <a:off x="2156891" y="1679726"/>
          <a:ext cx="1782216" cy="567689"/>
        </a:xfrm>
        <a:prstGeom prst="rect">
          <a:avLst/>
        </a:prstGeom>
        <a:solidFill>
          <a:srgbClr val="8FC7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访问根结点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56891" y="1679726"/>
        <a:ext cx="1782216" cy="567689"/>
      </dsp:txXfrm>
    </dsp:sp>
    <dsp:sp modelId="{E017B434-6B43-064E-B63A-C6F66A597D98}">
      <dsp:nvSpPr>
        <dsp:cNvPr id="0" name=""/>
        <dsp:cNvSpPr/>
      </dsp:nvSpPr>
      <dsp:spPr>
        <a:xfrm>
          <a:off x="4313373" y="1679726"/>
          <a:ext cx="1782216" cy="567689"/>
        </a:xfrm>
        <a:prstGeom prst="rect">
          <a:avLst/>
        </a:prstGeom>
        <a:solidFill>
          <a:srgbClr val="8FC74D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访问右子树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313373" y="1679726"/>
        <a:ext cx="1782216" cy="567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3E89C-B804-A544-8CA7-3FA74AE0596F}">
      <dsp:nvSpPr>
        <dsp:cNvPr id="0" name=""/>
        <dsp:cNvSpPr/>
      </dsp:nvSpPr>
      <dsp:spPr>
        <a:xfrm rot="16200000">
          <a:off x="327" y="158044"/>
          <a:ext cx="3747911" cy="3747911"/>
        </a:xfrm>
        <a:prstGeom prst="upArrow">
          <a:avLst>
            <a:gd name="adj1" fmla="val 50000"/>
            <a:gd name="adj2" fmla="val 35000"/>
          </a:avLst>
        </a:prstGeom>
        <a:solidFill>
          <a:srgbClr val="0FB49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二叉搜索树面向查找</a:t>
          </a:r>
          <a:endParaRPr lang="zh-CN" altLang="en-US" sz="3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5400000">
        <a:off x="656211" y="1095022"/>
        <a:ext cx="3092027" cy="1873955"/>
      </dsp:txXfrm>
    </dsp:sp>
    <dsp:sp modelId="{DF039C12-FBF3-E744-ADCC-21F999AD60CE}">
      <dsp:nvSpPr>
        <dsp:cNvPr id="0" name=""/>
        <dsp:cNvSpPr/>
      </dsp:nvSpPr>
      <dsp:spPr>
        <a:xfrm rot="5400000">
          <a:off x="4124297" y="158044"/>
          <a:ext cx="3747911" cy="3747911"/>
        </a:xfrm>
        <a:prstGeom prst="upArrow">
          <a:avLst>
            <a:gd name="adj1" fmla="val 50000"/>
            <a:gd name="adj2" fmla="val 35000"/>
          </a:avLst>
        </a:prstGeom>
        <a:solidFill>
          <a:srgbClr val="FFC00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堆面向排序</a:t>
          </a:r>
          <a:endParaRPr lang="zh-CN" altLang="en-US" sz="34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 rot="-5400000">
        <a:off x="4124297" y="1095022"/>
        <a:ext cx="3092027" cy="187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2018/6/15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84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91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79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知识单元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树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定义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187624" y="1080950"/>
            <a:ext cx="6192688" cy="706553"/>
            <a:chOff x="507005" y="1271764"/>
            <a:chExt cx="6294759" cy="706553"/>
          </a:xfrm>
        </p:grpSpPr>
        <p:sp>
          <p:nvSpPr>
            <p:cNvPr id="7" name="文本框 6"/>
            <p:cNvSpPr txBox="1"/>
            <p:nvPr/>
          </p:nvSpPr>
          <p:spPr>
            <a:xfrm>
              <a:off x="507005" y="1315558"/>
              <a:ext cx="1665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6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二叉树</a:t>
              </a:r>
              <a:endParaRPr kumimoji="1" lang="zh-CN" altLang="en-US" sz="36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2172096" y="1271764"/>
              <a:ext cx="1736" cy="706553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254975" y="1315558"/>
              <a:ext cx="4546789" cy="58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树的度为</a:t>
              </a:r>
              <a:r>
                <a:rPr kumimoji="1" lang="en-US" altLang="zh-CN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r>
                <a:rPr kumimoji="1"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的有序树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5" name="同心圆 24"/>
          <p:cNvSpPr/>
          <p:nvPr/>
        </p:nvSpPr>
        <p:spPr>
          <a:xfrm>
            <a:off x="3259341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同心圆 27"/>
          <p:cNvSpPr/>
          <p:nvPr/>
        </p:nvSpPr>
        <p:spPr>
          <a:xfrm>
            <a:off x="4148336" y="26452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 flipH="1">
            <a:off x="3628117" y="3014072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同心圆 34"/>
          <p:cNvSpPr/>
          <p:nvPr/>
        </p:nvSpPr>
        <p:spPr>
          <a:xfrm>
            <a:off x="2235427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2604203" y="3839277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同心圆 41"/>
          <p:cNvSpPr/>
          <p:nvPr/>
        </p:nvSpPr>
        <p:spPr>
          <a:xfrm>
            <a:off x="4188503" y="442945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3" name="直线箭头连接符 42"/>
          <p:cNvCxnSpPr>
            <a:stCxn id="25" idx="5"/>
            <a:endCxn id="42" idx="1"/>
          </p:cNvCxnSpPr>
          <p:nvPr/>
        </p:nvCxnSpPr>
        <p:spPr>
          <a:xfrm>
            <a:off x="3628117" y="3839277"/>
            <a:ext cx="623658" cy="653446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2" idx="5"/>
            <a:endCxn id="48" idx="1"/>
          </p:cNvCxnSpPr>
          <p:nvPr/>
        </p:nvCxnSpPr>
        <p:spPr>
          <a:xfrm>
            <a:off x="4557279" y="4798227"/>
            <a:ext cx="618053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同心圆 46"/>
          <p:cNvSpPr/>
          <p:nvPr/>
        </p:nvSpPr>
        <p:spPr>
          <a:xfrm>
            <a:off x="3256095" y="544286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同心圆 47"/>
          <p:cNvSpPr/>
          <p:nvPr/>
        </p:nvSpPr>
        <p:spPr>
          <a:xfrm>
            <a:off x="5112060" y="544286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线箭头连接符 48"/>
          <p:cNvCxnSpPr>
            <a:stCxn id="42" idx="3"/>
            <a:endCxn id="47" idx="7"/>
          </p:cNvCxnSpPr>
          <p:nvPr/>
        </p:nvCxnSpPr>
        <p:spPr>
          <a:xfrm flipH="1">
            <a:off x="3624871" y="4798227"/>
            <a:ext cx="626904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/>
          <p:nvPr/>
        </p:nvCxnSpPr>
        <p:spPr>
          <a:xfrm>
            <a:off x="4517112" y="3014072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同心圆 50"/>
          <p:cNvSpPr/>
          <p:nvPr/>
        </p:nvSpPr>
        <p:spPr>
          <a:xfrm>
            <a:off x="5112060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/>
          <p:cNvCxnSpPr/>
          <p:nvPr/>
        </p:nvCxnSpPr>
        <p:spPr>
          <a:xfrm>
            <a:off x="5480836" y="3839277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同心圆 52"/>
          <p:cNvSpPr/>
          <p:nvPr/>
        </p:nvSpPr>
        <p:spPr>
          <a:xfrm>
            <a:off x="6084168" y="438302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同心圆 53"/>
          <p:cNvSpPr/>
          <p:nvPr/>
        </p:nvSpPr>
        <p:spPr>
          <a:xfrm rot="7500000">
            <a:off x="5291995" y="2988828"/>
            <a:ext cx="1088856" cy="2304256"/>
          </a:xfrm>
          <a:prstGeom prst="donut">
            <a:avLst>
              <a:gd name="adj" fmla="val 9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线形标注 1 (带边框和强调线) 54"/>
          <p:cNvSpPr/>
          <p:nvPr/>
        </p:nvSpPr>
        <p:spPr>
          <a:xfrm>
            <a:off x="7109432" y="2102512"/>
            <a:ext cx="1129404" cy="576064"/>
          </a:xfrm>
          <a:prstGeom prst="accentBorderCallout1">
            <a:avLst>
              <a:gd name="adj1" fmla="val 65344"/>
              <a:gd name="adj2" fmla="val -7288"/>
              <a:gd name="adj3" fmla="val 243709"/>
              <a:gd name="adj4" fmla="val -11078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右子树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6" name="同心圆 55"/>
          <p:cNvSpPr/>
          <p:nvPr/>
        </p:nvSpPr>
        <p:spPr>
          <a:xfrm rot="7500000">
            <a:off x="2308716" y="3149368"/>
            <a:ext cx="2972575" cy="3782610"/>
          </a:xfrm>
          <a:prstGeom prst="donut">
            <a:avLst>
              <a:gd name="adj" fmla="val 9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7" name="线形标注 1 (带边框和强调线) 56"/>
          <p:cNvSpPr/>
          <p:nvPr/>
        </p:nvSpPr>
        <p:spPr>
          <a:xfrm>
            <a:off x="475570" y="2507253"/>
            <a:ext cx="1129404" cy="576064"/>
          </a:xfrm>
          <a:prstGeom prst="accentBorderCallout1">
            <a:avLst>
              <a:gd name="adj1" fmla="val 78572"/>
              <a:gd name="adj2" fmla="val 107410"/>
              <a:gd name="adj3" fmla="val 204026"/>
              <a:gd name="adj4" fmla="val 173547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左子树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二叉树上终端结点数等于双分支结点数加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99592" y="2060848"/>
                <a:ext cx="7992888" cy="4680520"/>
              </a:xfrm>
              <a:prstGeom prst="rect">
                <a:avLst/>
              </a:prstGeom>
              <a:solidFill>
                <a:srgbClr val="619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首先，在一棵树中，除跟结点外，每个结点有且仅有一个前趋，即除根结点外的结点个数与所有结点的度之和相等，因此树的结点数等于树的所有结点的度数之和加</a:t>
                </a:r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1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。</a:t>
                </a: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对于二叉树，设度为</a:t>
                </a:r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0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、</a:t>
                </a:r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1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、</a:t>
                </a:r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2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的结点个数分别为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,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则所有结点个数的和为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，又，所有结点的分支数等于单分支的结点数加上双分支结点数的</a:t>
                </a:r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2</a:t>
                </a: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倍，即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+2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则，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Hannotate SC" charset="-122"/>
                        <a:cs typeface="Hannotate SC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Hannotate SC" charset="-122"/>
                        <a:cs typeface="Hannotate SC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=</a:t>
                </a:r>
                <a:r>
                  <a:rPr kumimoji="1" lang="en-US" altLang="zh-CN" sz="2400" dirty="0">
                    <a:ea typeface="Hannotate SC" charset="-122"/>
                    <a:cs typeface="Hannotate SC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Hannotate SC" charset="-122"/>
                        <a:cs typeface="Hannotate SC" charset="-122"/>
                      </a:rPr>
                      <m:t>+2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+1</a:t>
                </a:r>
                <a:endParaRPr kumimoji="1" lang="en-US" altLang="zh-CN" sz="2400" dirty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即，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0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Hannotate SC" charset="-122"/>
                            <a:cs typeface="Hannotate SC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+1</m:t>
                    </m:r>
                  </m:oMath>
                </a14:m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060848"/>
                <a:ext cx="7992888" cy="4680520"/>
              </a:xfrm>
              <a:prstGeom prst="rect">
                <a:avLst/>
              </a:prstGeom>
              <a:blipFill rotWithShape="0">
                <a:blip r:embed="rId2"/>
                <a:stretch>
                  <a:fillRect l="-1220" r="-2593" b="-2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04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938346"/>
            <a:chOff x="179512" y="964527"/>
            <a:chExt cx="8928992" cy="938346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043608" y="1377345"/>
                  <a:ext cx="8064896" cy="5255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二叉树上第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层上</a:t>
                  </a:r>
                  <a:r>
                    <a:rPr lang="zh-CN" altLang="en-US" sz="2400" dirty="0" smtClean="0">
                      <a:effectLst>
                        <a:glow rad="1397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  <a:latin typeface="Microsoft YaHei" charset="-122"/>
                      <a:ea typeface="Microsoft YaHei" charset="-122"/>
                      <a:cs typeface="Microsoft YaHei" charset="-122"/>
                    </a:rPr>
                    <a:t>至多</a:t>
                  </a: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有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个结点</a:t>
                  </a:r>
                  <a:r>
                    <a:rPr lang="en-US" altLang="zh-CN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≥1</m:t>
                      </m:r>
                    </m:oMath>
                  </a14:m>
                  <a:r>
                    <a:rPr lang="en-US" altLang="zh-CN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)</a:t>
                  </a:r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1377345"/>
                  <a:ext cx="8064896" cy="52552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34" t="-12791" b="-360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同心圆 9"/>
          <p:cNvSpPr/>
          <p:nvPr/>
        </p:nvSpPr>
        <p:spPr>
          <a:xfrm>
            <a:off x="4843517" y="310207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5732512" y="2276872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5212293" y="2645648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同心圆 12"/>
          <p:cNvSpPr/>
          <p:nvPr/>
        </p:nvSpPr>
        <p:spPr>
          <a:xfrm>
            <a:off x="3819603" y="40610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4188379" y="3470853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心圆 14"/>
          <p:cNvSpPr/>
          <p:nvPr/>
        </p:nvSpPr>
        <p:spPr>
          <a:xfrm>
            <a:off x="5772679" y="406102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212293" y="3470853"/>
            <a:ext cx="623658" cy="653446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141455" y="4429803"/>
            <a:ext cx="618053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同心圆 17"/>
          <p:cNvSpPr/>
          <p:nvPr/>
        </p:nvSpPr>
        <p:spPr>
          <a:xfrm>
            <a:off x="4840271" y="5074443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6696236" y="5074443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5209047" y="4429803"/>
            <a:ext cx="626904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6101288" y="2645648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同心圆 21"/>
          <p:cNvSpPr/>
          <p:nvPr/>
        </p:nvSpPr>
        <p:spPr>
          <a:xfrm>
            <a:off x="6696236" y="310207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7065012" y="3470853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同心圆 23"/>
          <p:cNvSpPr/>
          <p:nvPr/>
        </p:nvSpPr>
        <p:spPr>
          <a:xfrm>
            <a:off x="7668344" y="40146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403648" y="2307167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=1,2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307167"/>
                <a:ext cx="223224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395745" y="3133435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=2,2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=2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45" y="3133435"/>
                <a:ext cx="223224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03648" y="4077873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=3,2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077873"/>
                <a:ext cx="22322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 35"/>
          <p:cNvGrpSpPr/>
          <p:nvPr/>
        </p:nvGrpSpPr>
        <p:grpSpPr>
          <a:xfrm>
            <a:off x="397433" y="5893317"/>
            <a:ext cx="8357657" cy="560019"/>
            <a:chOff x="249101" y="2780928"/>
            <a:chExt cx="8357657" cy="560019"/>
          </a:xfrm>
        </p:grpSpPr>
        <p:sp>
          <p:nvSpPr>
            <p:cNvPr id="37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对角圆角矩形 37"/>
                <p:cNvSpPr/>
                <p:nvPr/>
              </p:nvSpPr>
              <p:spPr>
                <a:xfrm>
                  <a:off x="910549" y="2780928"/>
                  <a:ext cx="7696209" cy="560019"/>
                </a:xfrm>
                <a:prstGeom prst="round2DiagRect">
                  <a:avLst>
                    <a:gd name="adj1" fmla="val 6823"/>
                    <a:gd name="adj2" fmla="val 0"/>
                  </a:avLst>
                </a:prstGeom>
                <a:solidFill>
                  <a:srgbClr val="D1D7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当第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层</a:t>
                  </a:r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上有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</m:oMath>
                  </a14:m>
                  <a:r>
                    <a:rPr lang="zh-CN" altLang="en-US" sz="2400" dirty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个</a:t>
                  </a:r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结点，称此层是满的</a:t>
                  </a:r>
                  <a:endParaRPr kumimoji="1" lang="en-US" altLang="zh-CN" sz="2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8" name="对角圆角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49" y="2780928"/>
                  <a:ext cx="7696209" cy="560019"/>
                </a:xfrm>
                <a:prstGeom prst="round2DiagRect">
                  <a:avLst>
                    <a:gd name="adj1" fmla="val 6823"/>
                    <a:gd name="adj2" fmla="val 0"/>
                  </a:avLst>
                </a:prstGeom>
                <a:blipFill rotWithShape="0">
                  <a:blip r:embed="rId6"/>
                  <a:stretch>
                    <a:fillRect l="-1109" b="-217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676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5" grpId="0" animBg="1"/>
      <p:bldP spid="18" grpId="0" animBg="1"/>
      <p:bldP spid="19" grpId="0" animBg="1"/>
      <p:bldP spid="22" grpId="0" animBg="1"/>
      <p:bldP spid="24" grpId="0" animBg="1"/>
      <p:bldP spid="3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915713"/>
            <a:chOff x="179512" y="964527"/>
            <a:chExt cx="8928992" cy="915713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043608" y="1377345"/>
                  <a:ext cx="8064896" cy="5028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深度为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h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的二叉树至多有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h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个结点</a:t>
                  </a:r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1377345"/>
                  <a:ext cx="8064896" cy="5028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34" t="-1220" b="-280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同心圆 9"/>
          <p:cNvSpPr/>
          <p:nvPr/>
        </p:nvSpPr>
        <p:spPr>
          <a:xfrm>
            <a:off x="4843517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同心圆 10"/>
          <p:cNvSpPr/>
          <p:nvPr/>
        </p:nvSpPr>
        <p:spPr>
          <a:xfrm>
            <a:off x="5732512" y="26452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5212293" y="3014072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同心圆 12"/>
          <p:cNvSpPr/>
          <p:nvPr/>
        </p:nvSpPr>
        <p:spPr>
          <a:xfrm>
            <a:off x="3819603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4188379" y="3839277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心圆 14"/>
          <p:cNvSpPr/>
          <p:nvPr/>
        </p:nvSpPr>
        <p:spPr>
          <a:xfrm>
            <a:off x="5772679" y="442945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>
            <a:off x="5212293" y="3839277"/>
            <a:ext cx="623658" cy="653446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141455" y="4798227"/>
            <a:ext cx="618053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同心圆 17"/>
          <p:cNvSpPr/>
          <p:nvPr/>
        </p:nvSpPr>
        <p:spPr>
          <a:xfrm>
            <a:off x="4840271" y="544286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6696236" y="544286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5209047" y="4798227"/>
            <a:ext cx="626904" cy="70791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6101288" y="3014072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同心圆 21"/>
          <p:cNvSpPr/>
          <p:nvPr/>
        </p:nvSpPr>
        <p:spPr>
          <a:xfrm>
            <a:off x="6696236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7065012" y="3839277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同心圆 23"/>
          <p:cNvSpPr/>
          <p:nvPr/>
        </p:nvSpPr>
        <p:spPr>
          <a:xfrm>
            <a:off x="7668344" y="438302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403648" y="2675591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=1,2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675591"/>
                <a:ext cx="223224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395745" y="3501859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=2,2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=2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745" y="3501859"/>
                <a:ext cx="223224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1403648" y="4446297"/>
                <a:ext cx="223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=3,2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</m:oMath>
                  </m:oMathPara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446297"/>
                <a:ext cx="22322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1768326" y="6213606"/>
                <a:ext cx="5329478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+…+</m:t>
                    </m:r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h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</m:oMath>
                </a14:m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326" y="6213606"/>
                <a:ext cx="5329478" cy="374270"/>
              </a:xfrm>
              <a:prstGeom prst="rect">
                <a:avLst/>
              </a:prstGeom>
              <a:blipFill rotWithShape="0"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915713"/>
            <a:chOff x="179512" y="964527"/>
            <a:chExt cx="8928992" cy="915713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043608" y="1377345"/>
                  <a:ext cx="8064896" cy="5028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深度为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h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的二叉树至多有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h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−1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个结点</a:t>
                  </a:r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1377345"/>
                  <a:ext cx="8064896" cy="50289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34" t="-1220" b="-280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 31"/>
          <p:cNvGrpSpPr/>
          <p:nvPr/>
        </p:nvGrpSpPr>
        <p:grpSpPr>
          <a:xfrm>
            <a:off x="755576" y="1988840"/>
            <a:ext cx="7449549" cy="532215"/>
            <a:chOff x="-677445" y="1254773"/>
            <a:chExt cx="7449549" cy="532215"/>
          </a:xfrm>
        </p:grpSpPr>
        <p:sp>
          <p:nvSpPr>
            <p:cNvPr id="35" name="文本框 34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满二叉树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6" name="直线连接符 35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当树中的每一层都是满时，称为满二叉树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395536" y="2708920"/>
            <a:ext cx="7824802" cy="831374"/>
            <a:chOff x="-1052698" y="1254773"/>
            <a:chExt cx="7824802" cy="831374"/>
          </a:xfrm>
        </p:grpSpPr>
        <p:sp>
          <p:nvSpPr>
            <p:cNvPr id="39" name="文本框 38"/>
            <p:cNvSpPr txBox="1"/>
            <p:nvPr/>
          </p:nvSpPr>
          <p:spPr>
            <a:xfrm>
              <a:off x="-1052698" y="1263768"/>
              <a:ext cx="199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完全二叉树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0" name="直线连接符 39"/>
            <p:cNvCxnSpPr/>
            <p:nvPr/>
          </p:nvCxnSpPr>
          <p:spPr>
            <a:xfrm>
              <a:off x="1013762" y="1292791"/>
              <a:ext cx="0" cy="7933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083472" y="1254773"/>
              <a:ext cx="5688632" cy="831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除最后一层都是满的，最后一层或者是满的或者缺少右侧</a:t>
              </a:r>
              <a:r>
                <a:rPr lang="zh-CN" altLang="en-US" sz="240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连续若干结点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6153"/>
            <a:ext cx="9144000" cy="20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3609719"/>
            <a:chOff x="179512" y="964527"/>
            <a:chExt cx="8928992" cy="3609719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043608" y="1377345"/>
                  <a:ext cx="7920880" cy="31969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对完全二叉树中编号为</a:t>
                  </a:r>
                  <a14:m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的结点</a:t>
                  </a:r>
                  <a:endPara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marL="800100" lvl="1" indent="-342900">
                    <a:lnSpc>
                      <a:spcPct val="120000"/>
                    </a:lnSpc>
                    <a:buFont typeface="Arial" charset="0"/>
                    <a:buChar char="•"/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若有左孩子则编号为</a:t>
                  </a:r>
                  <a14:m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2</m:t>
                      </m:r>
                      <m:r>
                        <a:rPr lang="en-US" altLang="zh-CN" sz="24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，若有右孩子则编号为</a:t>
                  </a:r>
                  <a14:m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2</m:t>
                      </m:r>
                      <m:r>
                        <a:rPr lang="en-US" altLang="zh-CN" sz="24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+1</m:t>
                      </m:r>
                    </m:oMath>
                  </a14:m>
                  <a:endPara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marL="800100" lvl="1" indent="-342900">
                    <a:lnSpc>
                      <a:spcPct val="120000"/>
                    </a:lnSpc>
                    <a:buFont typeface="Arial" charset="0"/>
                    <a:buChar char="•"/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除根结点外，它的双亲结点编号为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/2</m:t>
                      </m:r>
                    </m:oMath>
                  </a14:m>
                  <a:endPara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marL="800100" lvl="1" indent="-342900">
                    <a:lnSpc>
                      <a:spcPct val="120000"/>
                    </a:lnSpc>
                    <a:buFont typeface="Arial" charset="0"/>
                    <a:buChar char="•"/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  <m:r>
                        <a:rPr lang="en-US" altLang="zh-CN" sz="24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24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/2</m:t>
                          </m:r>
                        </m:e>
                      </m:d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，则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𝑖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结点为分支结点，否则为叶子结点</a:t>
                  </a:r>
                  <a:endPara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 marL="800100" lvl="1" indent="-342900">
                    <a:lnSpc>
                      <a:spcPct val="120000"/>
                    </a:lnSpc>
                    <a:buFont typeface="Arial" charset="0"/>
                    <a:buChar char="•"/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zh-CN" altLang="en-US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为</m:t>
                      </m:r>
                      <m:r>
                        <a:rPr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奇数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，则每个分支既有左孩子又有右孩子，若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zh-CN" altLang="en-US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为</m:t>
                      </m:r>
                      <m:r>
                        <a:rPr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偶数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，则编号最大的分支结点只有左孩子没有右孩子</a:t>
                  </a:r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1377345"/>
                  <a:ext cx="7920880" cy="319690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54" t="-382" r="-462" b="-22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53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的性质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179512" y="964527"/>
            <a:ext cx="8928992" cy="1394112"/>
            <a:chOff x="179512" y="964527"/>
            <a:chExt cx="8928992" cy="1394112"/>
          </a:xfrm>
        </p:grpSpPr>
        <p:sp>
          <p:nvSpPr>
            <p:cNvPr id="3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性质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3" name="直线连接符 32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1043608" y="1377345"/>
                  <a:ext cx="8064896" cy="9812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具有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zh-CN" altLang="en-US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个</m:t>
                      </m:r>
                      <m:r>
                        <a:rPr lang="zh-CN" altLang="en-US" sz="240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结点</m:t>
                      </m:r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的完全二叉树的深度为</a:t>
                  </a:r>
                  <a14:m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240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mr-IN" altLang="zh-CN" sz="240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mr-IN" altLang="zh-CN" sz="2400" i="1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400" i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+1)</m:t>
                              </m:r>
                            </m:e>
                          </m:func>
                        </m:e>
                      </m:d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或</a:t>
                  </a:r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zh-CN" altLang="en-US" sz="24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mr-IN" altLang="zh-CN" sz="24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mr-IN" altLang="zh-CN" sz="240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CN" sz="2400" i="0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sz="24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lang="en-US" altLang="zh-CN" sz="24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+1</m:t>
                      </m:r>
                    </m:oMath>
                  </a14:m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608" y="1377345"/>
                  <a:ext cx="8064896" cy="981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34" t="-1242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99592" y="2492896"/>
                <a:ext cx="7992888" cy="4248472"/>
              </a:xfrm>
              <a:prstGeom prst="rect">
                <a:avLst/>
              </a:prstGeom>
              <a:solidFill>
                <a:srgbClr val="6194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设深度为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Hannotate SC" charset="-122"/>
                        <a:cs typeface="Hannotate SC" charset="-122"/>
                      </a:rPr>
                      <m:t>h</m:t>
                    </m:r>
                  </m:oMath>
                </a14:m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，</a:t>
                </a: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对于完全二叉树，前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charset="0"/>
                        <a:ea typeface="Hannotate SC" charset="-122"/>
                        <a:cs typeface="Hannotate SC" charset="-122"/>
                      </a:rPr>
                      <m:t>−1</m:t>
                    </m:r>
                  </m:oMath>
                </a14:m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层都是满的，最后一层满或不满，则</a:t>
                </a: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smtClean="0">
                              <a:latin typeface="Cambria Math" charset="0"/>
                              <a:ea typeface="Hannotate SC" charset="-122"/>
                              <a:cs typeface="Hannotate SC" charset="-122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Hannotate SC" charset="-122"/>
                              <a:cs typeface="Hannotate SC" charset="-122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Hannotate SC" charset="-122"/>
                              <a:cs typeface="Hannotate SC" charset="-122"/>
                            </a:rPr>
                            <m:t>h</m:t>
                          </m:r>
                          <m:r>
                            <a:rPr kumimoji="1" lang="en-US" altLang="zh-CN" sz="2400" b="0" i="1" smtClean="0">
                              <a:latin typeface="Cambria Math" charset="0"/>
                              <a:ea typeface="Hannotate SC" charset="-122"/>
                              <a:cs typeface="Hannotate SC" charset="-122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  <a:ea typeface="Hannotate SC" charset="-122"/>
                          <a:cs typeface="Hannotate SC" charset="-122"/>
                        </a:rPr>
                        <m:t>−1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p>
                      </m:sSup>
                      <m:r>
                        <a:rPr kumimoji="1" lang="en-US" altLang="zh-CN" sz="2400" i="1" smtClean="0">
                          <a:latin typeface="Cambria Math" charset="0"/>
                          <a:ea typeface="Hannotate SC" charset="-122"/>
                          <a:cs typeface="Hannotate SC" charset="-122"/>
                        </a:rPr>
                        <m:t>−1</m:t>
                      </m:r>
                    </m:oMath>
                  </m:oMathPara>
                </a14:m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取对数</a:t>
                </a: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dirty="0" smtClean="0">
                          <a:latin typeface="Cambria Math" charset="0"/>
                          <a:ea typeface="Hannotate SC" charset="-122"/>
                          <a:cs typeface="Hannotate SC" charset="-122"/>
                        </a:rPr>
                        <m:t>h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  <a:ea typeface="Hannotate SC" charset="-122"/>
                          <a:cs typeface="Hannotate SC" charset="-122"/>
                        </a:rPr>
                        <m:t>−1&lt;</m:t>
                      </m:r>
                      <m:func>
                        <m:funcPr>
                          <m:ctrlPr>
                            <a:rPr kumimoji="1" lang="mr-IN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mr-IN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zh-CN" sz="2400" b="0" i="0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zh-CN" sz="2400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kumimoji="1"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kumimoji="1" lang="en-US" altLang="zh-CN" sz="24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+1)</m:t>
                          </m:r>
                        </m:e>
                      </m:func>
                      <m:r>
                        <a:rPr kumimoji="1" lang="mr-IN" altLang="zh-CN" sz="24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CN" sz="2400" b="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</m:oMath>
                  </m:oMathPara>
                </a14:m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又因为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  <a:ea typeface="Hannotate SC" charset="-122"/>
                        <a:cs typeface="Hannotate SC" charset="-122"/>
                      </a:rPr>
                      <m:t>h</m:t>
                    </m:r>
                  </m:oMath>
                </a14:m>
                <a:r>
                  <a:rPr kumimoji="1" lang="zh-CN" altLang="en-US" sz="2400" dirty="0" smtClean="0">
                    <a:latin typeface="Hannotate SC" charset="-122"/>
                    <a:ea typeface="Hannotate SC" charset="-122"/>
                    <a:cs typeface="Hannotate SC" charset="-122"/>
                  </a:rPr>
                  <a:t>只能是整数</a:t>
                </a: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  <a:p>
                <a:pPr>
                  <a:lnSpc>
                    <a:spcPct val="140000"/>
                  </a:lnSpc>
                </a:pPr>
                <a:endParaRPr kumimoji="1" lang="en-US" altLang="zh-CN" sz="2400" dirty="0" smtClean="0">
                  <a:latin typeface="Hannotate SC" charset="-122"/>
                  <a:ea typeface="Hannotate SC" charset="-122"/>
                  <a:cs typeface="Hannotate SC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492896"/>
                <a:ext cx="7992888" cy="4248472"/>
              </a:xfrm>
              <a:prstGeom prst="rect">
                <a:avLst/>
              </a:prstGeom>
              <a:blipFill rotWithShape="0">
                <a:blip r:embed="rId3"/>
                <a:stretch>
                  <a:fillRect l="-1220" r="-4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58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树的抽象数据类型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16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16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BinaryTree</a:t>
            </a:r>
            <a:r>
              <a:rPr kumimoji="1" lang="zh-CN" altLang="en-US" sz="16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  <a:endParaRPr kumimoji="1" lang="en-US" altLang="zh-CN" sz="16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采用</a:t>
            </a:r>
            <a:r>
              <a:rPr kumimoji="1" lang="zh-CN" altLang="en-US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任一种方式存储的二叉树</a:t>
            </a:r>
            <a:endParaRPr kumimoji="1" lang="en-US" altLang="zh-CN" sz="1600" dirty="0" smtClean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void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InitBTree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;</a:t>
            </a:r>
            <a:endParaRPr kumimoji="1" lang="zh-CN" altLang="en-US" sz="16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void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CreateBTree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BT, char* a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bool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EmptyBTree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void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TraverseBTree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bool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FindBTree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BT,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item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int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BTreeDepth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void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PrintBTree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void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ClearBTree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BTreeType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 BT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BinaryTree</a:t>
            </a:r>
            <a:r>
              <a:rPr kumimoji="1" lang="en-US" altLang="zh-CN" sz="16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47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二叉树的顺序存储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/>
        </p:nvGrpSpPr>
        <p:grpSpPr>
          <a:xfrm>
            <a:off x="251520" y="980728"/>
            <a:ext cx="7776864" cy="782251"/>
            <a:chOff x="363392" y="1124744"/>
            <a:chExt cx="7776864" cy="782251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结点编号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124744"/>
              <a:ext cx="5832648" cy="782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树中每个结点的编号与满二叉树的对应结点的编号相同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248342" y="1988840"/>
            <a:ext cx="7776864" cy="629482"/>
            <a:chOff x="363392" y="1196752"/>
            <a:chExt cx="7776864" cy="629482"/>
          </a:xfrm>
        </p:grpSpPr>
        <p:sp>
          <p:nvSpPr>
            <p:cNvPr id="21" name="文本框 20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307608" y="1268760"/>
              <a:ext cx="5832648" cy="557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以结点编号为下标，存储于一维数组中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043608" y="2852936"/>
            <a:ext cx="6975090" cy="2664296"/>
            <a:chOff x="1043608" y="2852936"/>
            <a:chExt cx="6975090" cy="2664296"/>
          </a:xfrm>
        </p:grpSpPr>
        <p:sp>
          <p:nvSpPr>
            <p:cNvPr id="24" name="同心圆 23"/>
            <p:cNvSpPr/>
            <p:nvPr/>
          </p:nvSpPr>
          <p:spPr>
            <a:xfrm>
              <a:off x="2562842" y="3556853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4612702" y="2852936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直线箭头连接符 25"/>
            <p:cNvCxnSpPr>
              <a:endCxn id="24" idx="7"/>
            </p:cNvCxnSpPr>
            <p:nvPr/>
          </p:nvCxnSpPr>
          <p:spPr>
            <a:xfrm flipH="1">
              <a:off x="2931618" y="3140968"/>
              <a:ext cx="1744356" cy="47915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同心圆 26"/>
            <p:cNvSpPr/>
            <p:nvPr/>
          </p:nvSpPr>
          <p:spPr>
            <a:xfrm>
              <a:off x="1547664" y="4225145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线箭头连接符 27"/>
            <p:cNvCxnSpPr>
              <a:endCxn id="27" idx="7"/>
            </p:cNvCxnSpPr>
            <p:nvPr/>
          </p:nvCxnSpPr>
          <p:spPr>
            <a:xfrm flipH="1">
              <a:off x="1916440" y="3925629"/>
              <a:ext cx="709674" cy="36278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3500740" y="4225076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>
              <a:endCxn id="29" idx="1"/>
            </p:cNvCxnSpPr>
            <p:nvPr/>
          </p:nvCxnSpPr>
          <p:spPr>
            <a:xfrm>
              <a:off x="2931618" y="3925629"/>
              <a:ext cx="632394" cy="36271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/>
            <p:cNvCxnSpPr/>
            <p:nvPr/>
          </p:nvCxnSpPr>
          <p:spPr>
            <a:xfrm>
              <a:off x="3869516" y="4593852"/>
              <a:ext cx="384076" cy="54415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同心圆 31"/>
            <p:cNvSpPr/>
            <p:nvPr/>
          </p:nvSpPr>
          <p:spPr>
            <a:xfrm>
              <a:off x="2982906" y="5079810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G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同心圆 34"/>
            <p:cNvSpPr/>
            <p:nvPr/>
          </p:nvSpPr>
          <p:spPr>
            <a:xfrm>
              <a:off x="4094276" y="5079810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H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直线箭头连接符 36"/>
            <p:cNvCxnSpPr>
              <a:stCxn id="29" idx="3"/>
              <a:endCxn id="32" idx="0"/>
            </p:cNvCxnSpPr>
            <p:nvPr/>
          </p:nvCxnSpPr>
          <p:spPr>
            <a:xfrm flipH="1">
              <a:off x="3198930" y="4593852"/>
              <a:ext cx="365082" cy="48595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endCxn id="39" idx="1"/>
            </p:cNvCxnSpPr>
            <p:nvPr/>
          </p:nvCxnSpPr>
          <p:spPr>
            <a:xfrm>
              <a:off x="4981478" y="3140968"/>
              <a:ext cx="1667502" cy="43459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同心圆 38"/>
            <p:cNvSpPr/>
            <p:nvPr/>
          </p:nvSpPr>
          <p:spPr>
            <a:xfrm>
              <a:off x="6585708" y="3512287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线箭头连接符 40"/>
            <p:cNvCxnSpPr>
              <a:stCxn id="39" idx="3"/>
              <a:endCxn id="42" idx="7"/>
            </p:cNvCxnSpPr>
            <p:nvPr/>
          </p:nvCxnSpPr>
          <p:spPr>
            <a:xfrm flipH="1">
              <a:off x="6100788" y="3881063"/>
              <a:ext cx="548192" cy="40728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同心圆 41"/>
            <p:cNvSpPr/>
            <p:nvPr/>
          </p:nvSpPr>
          <p:spPr>
            <a:xfrm>
              <a:off x="5732012" y="4225076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F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直线箭头连接符 63"/>
            <p:cNvCxnSpPr/>
            <p:nvPr/>
          </p:nvCxnSpPr>
          <p:spPr>
            <a:xfrm>
              <a:off x="1930218" y="4590420"/>
              <a:ext cx="341494" cy="494764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同心圆 64"/>
            <p:cNvSpPr/>
            <p:nvPr/>
          </p:nvSpPr>
          <p:spPr>
            <a:xfrm>
              <a:off x="1043608" y="5076378"/>
              <a:ext cx="432048" cy="432048"/>
            </a:xfrm>
            <a:prstGeom prst="donu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同心圆 65"/>
            <p:cNvSpPr/>
            <p:nvPr/>
          </p:nvSpPr>
          <p:spPr>
            <a:xfrm>
              <a:off x="2154978" y="5076378"/>
              <a:ext cx="432048" cy="432048"/>
            </a:xfrm>
            <a:prstGeom prst="donu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直线箭头连接符 66"/>
            <p:cNvCxnSpPr/>
            <p:nvPr/>
          </p:nvCxnSpPr>
          <p:spPr>
            <a:xfrm flipH="1">
              <a:off x="1299815" y="4590420"/>
              <a:ext cx="324899" cy="485958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6078588" y="4599226"/>
              <a:ext cx="391247" cy="50929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同心圆 68"/>
            <p:cNvSpPr/>
            <p:nvPr/>
          </p:nvSpPr>
          <p:spPr>
            <a:xfrm>
              <a:off x="5191978" y="5085184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同心圆 69"/>
            <p:cNvSpPr/>
            <p:nvPr/>
          </p:nvSpPr>
          <p:spPr>
            <a:xfrm>
              <a:off x="6303348" y="5085184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直线箭头连接符 70"/>
            <p:cNvCxnSpPr/>
            <p:nvPr/>
          </p:nvCxnSpPr>
          <p:spPr>
            <a:xfrm flipH="1">
              <a:off x="5411208" y="4599226"/>
              <a:ext cx="361876" cy="485958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4679792" y="32036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1</a:t>
              </a:r>
              <a:endParaRPr kumimoji="1" lang="zh-CN" altLang="en-US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596387" y="32507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6650889" y="32186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3</a:t>
              </a:r>
              <a:endParaRPr kumimoji="1" lang="zh-CN" altLang="en-US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619672" y="3942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4</a:t>
              </a:r>
              <a:endParaRPr kumimoji="1"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563888" y="3942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5</a:t>
              </a:r>
              <a:endParaRPr kumimoji="1"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782482" y="3942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mtClean="0"/>
                <a:t>6</a:t>
              </a:r>
              <a:endParaRPr kumimoji="1" lang="zh-CN" altLang="en-US" dirty="0"/>
            </a:p>
          </p:txBody>
        </p:sp>
        <p:sp>
          <p:nvSpPr>
            <p:cNvPr id="82" name="同心圆 81"/>
            <p:cNvSpPr/>
            <p:nvPr/>
          </p:nvSpPr>
          <p:spPr>
            <a:xfrm>
              <a:off x="7586650" y="4225076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直线箭头连接符 42"/>
            <p:cNvCxnSpPr>
              <a:stCxn id="39" idx="5"/>
              <a:endCxn id="82" idx="1"/>
            </p:cNvCxnSpPr>
            <p:nvPr/>
          </p:nvCxnSpPr>
          <p:spPr>
            <a:xfrm>
              <a:off x="6954484" y="3881063"/>
              <a:ext cx="695438" cy="407285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7452320" y="39237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7</a:t>
              </a:r>
              <a:endParaRPr kumimoji="1"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49169" y="4768678"/>
              <a:ext cx="305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8</a:t>
              </a:r>
              <a:endParaRPr kumimoji="1"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267744" y="4782486"/>
              <a:ext cx="305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9</a:t>
              </a:r>
              <a:endParaRPr kumimoji="1" lang="zh-CN" altLang="en-US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915816" y="4782486"/>
              <a:ext cx="507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10</a:t>
              </a:r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211960" y="4791778"/>
              <a:ext cx="520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11</a:t>
              </a:r>
              <a:endParaRPr kumimoji="1" lang="zh-CN" altLang="en-US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037608" y="4791778"/>
              <a:ext cx="470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12</a:t>
              </a:r>
              <a:endParaRPr kumimoji="1" lang="zh-CN" altLang="en-US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26358" y="4791778"/>
              <a:ext cx="465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13</a:t>
              </a:r>
              <a:endParaRPr kumimoji="1" lang="zh-CN" altLang="en-US" dirty="0"/>
            </a:p>
          </p:txBody>
        </p:sp>
      </p:grp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836943"/>
              </p:ext>
            </p:extLst>
          </p:nvPr>
        </p:nvGraphicFramePr>
        <p:xfrm>
          <a:off x="44082" y="5894371"/>
          <a:ext cx="8964480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  <a:gridCol w="597632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E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H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14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pSp>
        <p:nvGrpSpPr>
          <p:cNvPr id="72" name="组 71"/>
          <p:cNvGrpSpPr/>
          <p:nvPr/>
        </p:nvGrpSpPr>
        <p:grpSpPr>
          <a:xfrm>
            <a:off x="347493" y="3444685"/>
            <a:ext cx="8357657" cy="560019"/>
            <a:chOff x="249101" y="2780928"/>
            <a:chExt cx="8357657" cy="560019"/>
          </a:xfrm>
        </p:grpSpPr>
        <p:sp>
          <p:nvSpPr>
            <p:cNvPr id="73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4" name="对角圆角矩形 73"/>
            <p:cNvSpPr/>
            <p:nvPr/>
          </p:nvSpPr>
          <p:spPr>
            <a:xfrm>
              <a:off x="910549" y="2780928"/>
              <a:ext cx="7696209" cy="560019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顺序存储对稀疏情况来说，空间存在较大浪费</a:t>
              </a:r>
              <a:endParaRPr kumimoji="1"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8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二叉树的链接存储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20" name="组 19"/>
          <p:cNvGrpSpPr/>
          <p:nvPr/>
        </p:nvGrpSpPr>
        <p:grpSpPr>
          <a:xfrm>
            <a:off x="248342" y="1196752"/>
            <a:ext cx="7776864" cy="629482"/>
            <a:chOff x="363392" y="1196752"/>
            <a:chExt cx="7776864" cy="629482"/>
          </a:xfrm>
        </p:grpSpPr>
        <p:sp>
          <p:nvSpPr>
            <p:cNvPr id="21" name="文本框 20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307608" y="1268760"/>
              <a:ext cx="5832648" cy="557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包括值域、左指针域和右指针域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44671"/>
              </p:ext>
            </p:extLst>
          </p:nvPr>
        </p:nvGraphicFramePr>
        <p:xfrm>
          <a:off x="3131840" y="2378145"/>
          <a:ext cx="2304255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085"/>
                <a:gridCol w="768085"/>
                <a:gridCol w="768085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left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data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right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25" y="3140968"/>
            <a:ext cx="62103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09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主要内容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：二叉搜索树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二叉树的定义及存储结构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31640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：堆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331640" y="4437112"/>
            <a:ext cx="7128792" cy="648072"/>
            <a:chOff x="1417600" y="1628800"/>
            <a:chExt cx="6624736" cy="648072"/>
          </a:xfrm>
        </p:grpSpPr>
        <p:sp>
          <p:nvSpPr>
            <p:cNvPr id="1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4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：哈夫曼树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209615903"/>
              </p:ext>
            </p:extLst>
          </p:nvPr>
        </p:nvGraphicFramePr>
        <p:xfrm>
          <a:off x="1475656" y="2388030"/>
          <a:ext cx="6096000" cy="2985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二叉树的遍历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539552" y="1052736"/>
            <a:ext cx="8026047" cy="1012207"/>
            <a:chOff x="179512" y="1052736"/>
            <a:chExt cx="8026047" cy="1012207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1224136" cy="1008112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二叉树遍历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 flipH="1">
              <a:off x="1536325" y="1052736"/>
              <a:ext cx="18593" cy="100811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565871" y="1086214"/>
              <a:ext cx="6639688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按照一定次序访问树中所有结点，并且每个结点的值仅被访问一次的过程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195736" y="4734677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L</a:t>
            </a:r>
            <a:endParaRPr kumimoji="1"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336746" y="4734677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477756" y="47303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R</a:t>
            </a:r>
            <a:endParaRPr kumimoji="1" lang="zh-CN" altLang="en-US" sz="2400" dirty="0"/>
          </a:p>
        </p:txBody>
      </p:sp>
      <p:sp>
        <p:nvSpPr>
          <p:cNvPr id="20" name="Rounded Rectangle 6"/>
          <p:cNvSpPr/>
          <p:nvPr/>
        </p:nvSpPr>
        <p:spPr>
          <a:xfrm>
            <a:off x="1161782" y="5628389"/>
            <a:ext cx="1754034" cy="896955"/>
          </a:xfrm>
          <a:prstGeom prst="roundRect">
            <a:avLst/>
          </a:prstGeom>
          <a:solidFill>
            <a:srgbClr val="0FB4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en-US" altLang="zh-CN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LR</a:t>
            </a:r>
          </a:p>
          <a:p>
            <a:pPr algn="ctr" defTabSz="914377"/>
            <a:r>
              <a:rPr lang="zh-CN" altLang="en-US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先序遍历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Rounded Rectangle 6"/>
          <p:cNvSpPr/>
          <p:nvPr/>
        </p:nvSpPr>
        <p:spPr>
          <a:xfrm>
            <a:off x="3646639" y="5628389"/>
            <a:ext cx="1754034" cy="896955"/>
          </a:xfrm>
          <a:prstGeom prst="roundRect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en-US" altLang="zh-CN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L</a:t>
            </a:r>
            <a:r>
              <a:rPr lang="en-US" altLang="zh-CN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</a:p>
          <a:p>
            <a:pPr algn="ctr" defTabSz="914377"/>
            <a:r>
              <a:rPr lang="zh-CN" altLang="en-US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中序遍历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Rounded Rectangle 6"/>
          <p:cNvSpPr/>
          <p:nvPr/>
        </p:nvSpPr>
        <p:spPr>
          <a:xfrm>
            <a:off x="6131496" y="5628388"/>
            <a:ext cx="1754034" cy="896955"/>
          </a:xfrm>
          <a:prstGeom prst="roundRect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LR</a:t>
            </a:r>
            <a:r>
              <a:rPr lang="en-US" altLang="zh-C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914377"/>
            <a:r>
              <a:rPr lang="zh-CN" altLang="en-US" sz="2400" dirty="0" smtClea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后序遍历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1540" y="2206538"/>
            <a:ext cx="464451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递归遍历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8" grpId="0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二叉树的遍历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1" name="同心圆 10"/>
          <p:cNvSpPr/>
          <p:nvPr/>
        </p:nvSpPr>
        <p:spPr>
          <a:xfrm>
            <a:off x="3291658" y="1949949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同心圆 12"/>
          <p:cNvSpPr/>
          <p:nvPr/>
        </p:nvSpPr>
        <p:spPr>
          <a:xfrm>
            <a:off x="4180653" y="1124744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3660434" y="1493520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心圆 14"/>
          <p:cNvSpPr/>
          <p:nvPr/>
        </p:nvSpPr>
        <p:spPr>
          <a:xfrm>
            <a:off x="2267744" y="2908968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2636520" y="2318725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同心圆 16"/>
          <p:cNvSpPr/>
          <p:nvPr/>
        </p:nvSpPr>
        <p:spPr>
          <a:xfrm>
            <a:off x="4220820" y="2908899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3660434" y="2318725"/>
            <a:ext cx="623658" cy="653446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26" idx="3"/>
            <a:endCxn id="21" idx="7"/>
          </p:cNvCxnSpPr>
          <p:nvPr/>
        </p:nvCxnSpPr>
        <p:spPr>
          <a:xfrm flipH="1">
            <a:off x="5513153" y="3231249"/>
            <a:ext cx="666604" cy="754338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同心圆 20"/>
          <p:cNvSpPr/>
          <p:nvPr/>
        </p:nvSpPr>
        <p:spPr>
          <a:xfrm>
            <a:off x="5144377" y="392231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4549429" y="1493520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同心圆 23"/>
          <p:cNvSpPr/>
          <p:nvPr/>
        </p:nvSpPr>
        <p:spPr>
          <a:xfrm>
            <a:off x="5144377" y="1949949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5513153" y="2318725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同心圆 25"/>
          <p:cNvSpPr/>
          <p:nvPr/>
        </p:nvSpPr>
        <p:spPr>
          <a:xfrm>
            <a:off x="6116485" y="2862473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411760" y="3393008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55888" y="2420888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4391992" y="3393008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355976" y="1592808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328096" y="2420888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328096" y="4401120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6300192" y="3321000"/>
            <a:ext cx="144000" cy="144000"/>
          </a:xfrm>
          <a:prstGeom prst="ellipse">
            <a:avLst/>
          </a:pr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4031952" y="1268760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菱形 40"/>
          <p:cNvSpPr/>
          <p:nvPr/>
        </p:nvSpPr>
        <p:spPr>
          <a:xfrm>
            <a:off x="3131840" y="2132856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菱形 41"/>
          <p:cNvSpPr/>
          <p:nvPr/>
        </p:nvSpPr>
        <p:spPr>
          <a:xfrm>
            <a:off x="4932040" y="2132856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菱形 42"/>
          <p:cNvSpPr/>
          <p:nvPr/>
        </p:nvSpPr>
        <p:spPr>
          <a:xfrm>
            <a:off x="5976168" y="3032968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菱形 43"/>
          <p:cNvSpPr/>
          <p:nvPr/>
        </p:nvSpPr>
        <p:spPr>
          <a:xfrm>
            <a:off x="4067944" y="3068960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菱形 44"/>
          <p:cNvSpPr/>
          <p:nvPr/>
        </p:nvSpPr>
        <p:spPr>
          <a:xfrm>
            <a:off x="4968056" y="4113088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菱形 45"/>
          <p:cNvSpPr/>
          <p:nvPr/>
        </p:nvSpPr>
        <p:spPr>
          <a:xfrm>
            <a:off x="2087736" y="3068960"/>
            <a:ext cx="144000" cy="144000"/>
          </a:xfrm>
          <a:prstGeom prst="diamond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心形 26"/>
          <p:cNvSpPr/>
          <p:nvPr/>
        </p:nvSpPr>
        <p:spPr>
          <a:xfrm>
            <a:off x="4644008" y="1268760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心形 46"/>
          <p:cNvSpPr/>
          <p:nvPr/>
        </p:nvSpPr>
        <p:spPr>
          <a:xfrm>
            <a:off x="5616128" y="2096864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心形 47"/>
          <p:cNvSpPr/>
          <p:nvPr/>
        </p:nvSpPr>
        <p:spPr>
          <a:xfrm>
            <a:off x="3779912" y="2132856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心形 48"/>
          <p:cNvSpPr/>
          <p:nvPr/>
        </p:nvSpPr>
        <p:spPr>
          <a:xfrm>
            <a:off x="2771800" y="3104976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心形 49"/>
          <p:cNvSpPr/>
          <p:nvPr/>
        </p:nvSpPr>
        <p:spPr>
          <a:xfrm>
            <a:off x="4716016" y="3068960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心形 50"/>
          <p:cNvSpPr/>
          <p:nvPr/>
        </p:nvSpPr>
        <p:spPr>
          <a:xfrm>
            <a:off x="6624240" y="2996952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心形 51"/>
          <p:cNvSpPr/>
          <p:nvPr/>
        </p:nvSpPr>
        <p:spPr>
          <a:xfrm>
            <a:off x="5652120" y="4113088"/>
            <a:ext cx="144000" cy="144000"/>
          </a:xfrm>
          <a:prstGeom prst="heart">
            <a:avLst/>
          </a:prstGeom>
          <a:solidFill>
            <a:srgbClr val="F71903"/>
          </a:solidFill>
          <a:ln>
            <a:solidFill>
              <a:srgbClr val="F71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任意形状 52"/>
          <p:cNvSpPr/>
          <p:nvPr/>
        </p:nvSpPr>
        <p:spPr>
          <a:xfrm>
            <a:off x="2120889" y="1124744"/>
            <a:ext cx="4539343" cy="3331028"/>
          </a:xfrm>
          <a:custGeom>
            <a:avLst/>
            <a:gdLst>
              <a:gd name="connsiteX0" fmla="*/ 2111828 w 4539343"/>
              <a:gd name="connsiteY0" fmla="*/ 0 h 3331028"/>
              <a:gd name="connsiteX1" fmla="*/ 2079171 w 4539343"/>
              <a:gd name="connsiteY1" fmla="*/ 43543 h 3331028"/>
              <a:gd name="connsiteX2" fmla="*/ 2057400 w 4539343"/>
              <a:gd name="connsiteY2" fmla="*/ 76200 h 3331028"/>
              <a:gd name="connsiteX3" fmla="*/ 2013857 w 4539343"/>
              <a:gd name="connsiteY3" fmla="*/ 119743 h 3331028"/>
              <a:gd name="connsiteX4" fmla="*/ 1970314 w 4539343"/>
              <a:gd name="connsiteY4" fmla="*/ 163286 h 3331028"/>
              <a:gd name="connsiteX5" fmla="*/ 1915885 w 4539343"/>
              <a:gd name="connsiteY5" fmla="*/ 217714 h 3331028"/>
              <a:gd name="connsiteX6" fmla="*/ 1894114 w 4539343"/>
              <a:gd name="connsiteY6" fmla="*/ 239486 h 3331028"/>
              <a:gd name="connsiteX7" fmla="*/ 1861457 w 4539343"/>
              <a:gd name="connsiteY7" fmla="*/ 250371 h 3331028"/>
              <a:gd name="connsiteX8" fmla="*/ 1752600 w 4539343"/>
              <a:gd name="connsiteY8" fmla="*/ 304800 h 3331028"/>
              <a:gd name="connsiteX9" fmla="*/ 1665514 w 4539343"/>
              <a:gd name="connsiteY9" fmla="*/ 391886 h 3331028"/>
              <a:gd name="connsiteX10" fmla="*/ 1632857 w 4539343"/>
              <a:gd name="connsiteY10" fmla="*/ 424543 h 3331028"/>
              <a:gd name="connsiteX11" fmla="*/ 1578428 w 4539343"/>
              <a:gd name="connsiteY11" fmla="*/ 500743 h 3331028"/>
              <a:gd name="connsiteX12" fmla="*/ 1534885 w 4539343"/>
              <a:gd name="connsiteY12" fmla="*/ 566057 h 3331028"/>
              <a:gd name="connsiteX13" fmla="*/ 1480457 w 4539343"/>
              <a:gd name="connsiteY13" fmla="*/ 620486 h 3331028"/>
              <a:gd name="connsiteX14" fmla="*/ 1458685 w 4539343"/>
              <a:gd name="connsiteY14" fmla="*/ 642257 h 3331028"/>
              <a:gd name="connsiteX15" fmla="*/ 1426028 w 4539343"/>
              <a:gd name="connsiteY15" fmla="*/ 664028 h 3331028"/>
              <a:gd name="connsiteX16" fmla="*/ 1360714 w 4539343"/>
              <a:gd name="connsiteY16" fmla="*/ 729343 h 3331028"/>
              <a:gd name="connsiteX17" fmla="*/ 1317171 w 4539343"/>
              <a:gd name="connsiteY17" fmla="*/ 772886 h 3331028"/>
              <a:gd name="connsiteX18" fmla="*/ 1284514 w 4539343"/>
              <a:gd name="connsiteY18" fmla="*/ 783771 h 3331028"/>
              <a:gd name="connsiteX19" fmla="*/ 1230085 w 4539343"/>
              <a:gd name="connsiteY19" fmla="*/ 827314 h 3331028"/>
              <a:gd name="connsiteX20" fmla="*/ 1208314 w 4539343"/>
              <a:gd name="connsiteY20" fmla="*/ 849086 h 3331028"/>
              <a:gd name="connsiteX21" fmla="*/ 1164771 w 4539343"/>
              <a:gd name="connsiteY21" fmla="*/ 881743 h 3331028"/>
              <a:gd name="connsiteX22" fmla="*/ 1110343 w 4539343"/>
              <a:gd name="connsiteY22" fmla="*/ 925286 h 3331028"/>
              <a:gd name="connsiteX23" fmla="*/ 1088571 w 4539343"/>
              <a:gd name="connsiteY23" fmla="*/ 947057 h 3331028"/>
              <a:gd name="connsiteX24" fmla="*/ 1055914 w 4539343"/>
              <a:gd name="connsiteY24" fmla="*/ 968828 h 3331028"/>
              <a:gd name="connsiteX25" fmla="*/ 1012371 w 4539343"/>
              <a:gd name="connsiteY25" fmla="*/ 1023257 h 3331028"/>
              <a:gd name="connsiteX26" fmla="*/ 979714 w 4539343"/>
              <a:gd name="connsiteY26" fmla="*/ 1045028 h 3331028"/>
              <a:gd name="connsiteX27" fmla="*/ 892628 w 4539343"/>
              <a:gd name="connsiteY27" fmla="*/ 1121228 h 3331028"/>
              <a:gd name="connsiteX28" fmla="*/ 859971 w 4539343"/>
              <a:gd name="connsiteY28" fmla="*/ 1164771 h 3331028"/>
              <a:gd name="connsiteX29" fmla="*/ 783771 w 4539343"/>
              <a:gd name="connsiteY29" fmla="*/ 1197428 h 3331028"/>
              <a:gd name="connsiteX30" fmla="*/ 707571 w 4539343"/>
              <a:gd name="connsiteY30" fmla="*/ 1230086 h 3331028"/>
              <a:gd name="connsiteX31" fmla="*/ 642257 w 4539343"/>
              <a:gd name="connsiteY31" fmla="*/ 1306286 h 3331028"/>
              <a:gd name="connsiteX32" fmla="*/ 587828 w 4539343"/>
              <a:gd name="connsiteY32" fmla="*/ 1349828 h 3331028"/>
              <a:gd name="connsiteX33" fmla="*/ 566057 w 4539343"/>
              <a:gd name="connsiteY33" fmla="*/ 1382486 h 3331028"/>
              <a:gd name="connsiteX34" fmla="*/ 489857 w 4539343"/>
              <a:gd name="connsiteY34" fmla="*/ 1447800 h 3331028"/>
              <a:gd name="connsiteX35" fmla="*/ 435428 w 4539343"/>
              <a:gd name="connsiteY35" fmla="*/ 1502228 h 3331028"/>
              <a:gd name="connsiteX36" fmla="*/ 402771 w 4539343"/>
              <a:gd name="connsiteY36" fmla="*/ 1524000 h 3331028"/>
              <a:gd name="connsiteX37" fmla="*/ 370114 w 4539343"/>
              <a:gd name="connsiteY37" fmla="*/ 1556657 h 3331028"/>
              <a:gd name="connsiteX38" fmla="*/ 337457 w 4539343"/>
              <a:gd name="connsiteY38" fmla="*/ 1578428 h 3331028"/>
              <a:gd name="connsiteX39" fmla="*/ 283028 w 4539343"/>
              <a:gd name="connsiteY39" fmla="*/ 1632857 h 3331028"/>
              <a:gd name="connsiteX40" fmla="*/ 250371 w 4539343"/>
              <a:gd name="connsiteY40" fmla="*/ 1665514 h 3331028"/>
              <a:gd name="connsiteX41" fmla="*/ 206828 w 4539343"/>
              <a:gd name="connsiteY41" fmla="*/ 1709057 h 3331028"/>
              <a:gd name="connsiteX42" fmla="*/ 174171 w 4539343"/>
              <a:gd name="connsiteY42" fmla="*/ 1730828 h 3331028"/>
              <a:gd name="connsiteX43" fmla="*/ 152400 w 4539343"/>
              <a:gd name="connsiteY43" fmla="*/ 1752600 h 3331028"/>
              <a:gd name="connsiteX44" fmla="*/ 108857 w 4539343"/>
              <a:gd name="connsiteY44" fmla="*/ 1817914 h 3331028"/>
              <a:gd name="connsiteX45" fmla="*/ 87085 w 4539343"/>
              <a:gd name="connsiteY45" fmla="*/ 1839686 h 3331028"/>
              <a:gd name="connsiteX46" fmla="*/ 43543 w 4539343"/>
              <a:gd name="connsiteY46" fmla="*/ 1905000 h 3331028"/>
              <a:gd name="connsiteX47" fmla="*/ 10885 w 4539343"/>
              <a:gd name="connsiteY47" fmla="*/ 2002971 h 3331028"/>
              <a:gd name="connsiteX48" fmla="*/ 0 w 4539343"/>
              <a:gd name="connsiteY48" fmla="*/ 2035628 h 3331028"/>
              <a:gd name="connsiteX49" fmla="*/ 10885 w 4539343"/>
              <a:gd name="connsiteY49" fmla="*/ 2209800 h 3331028"/>
              <a:gd name="connsiteX50" fmla="*/ 21771 w 4539343"/>
              <a:gd name="connsiteY50" fmla="*/ 2242457 h 3331028"/>
              <a:gd name="connsiteX51" fmla="*/ 32657 w 4539343"/>
              <a:gd name="connsiteY51" fmla="*/ 2286000 h 3331028"/>
              <a:gd name="connsiteX52" fmla="*/ 65314 w 4539343"/>
              <a:gd name="connsiteY52" fmla="*/ 2351314 h 3331028"/>
              <a:gd name="connsiteX53" fmla="*/ 97971 w 4539343"/>
              <a:gd name="connsiteY53" fmla="*/ 2362200 h 3331028"/>
              <a:gd name="connsiteX54" fmla="*/ 174171 w 4539343"/>
              <a:gd name="connsiteY54" fmla="*/ 2373086 h 3331028"/>
              <a:gd name="connsiteX55" fmla="*/ 370114 w 4539343"/>
              <a:gd name="connsiteY55" fmla="*/ 2351314 h 3331028"/>
              <a:gd name="connsiteX56" fmla="*/ 435428 w 4539343"/>
              <a:gd name="connsiteY56" fmla="*/ 2329543 h 3331028"/>
              <a:gd name="connsiteX57" fmla="*/ 489857 w 4539343"/>
              <a:gd name="connsiteY57" fmla="*/ 2286000 h 3331028"/>
              <a:gd name="connsiteX58" fmla="*/ 555171 w 4539343"/>
              <a:gd name="connsiteY58" fmla="*/ 2209800 h 3331028"/>
              <a:gd name="connsiteX59" fmla="*/ 576943 w 4539343"/>
              <a:gd name="connsiteY59" fmla="*/ 2188028 h 3331028"/>
              <a:gd name="connsiteX60" fmla="*/ 620485 w 4539343"/>
              <a:gd name="connsiteY60" fmla="*/ 2111828 h 3331028"/>
              <a:gd name="connsiteX61" fmla="*/ 642257 w 4539343"/>
              <a:gd name="connsiteY61" fmla="*/ 2079171 h 3331028"/>
              <a:gd name="connsiteX62" fmla="*/ 653143 w 4539343"/>
              <a:gd name="connsiteY62" fmla="*/ 2046514 h 3331028"/>
              <a:gd name="connsiteX63" fmla="*/ 696685 w 4539343"/>
              <a:gd name="connsiteY63" fmla="*/ 1981200 h 3331028"/>
              <a:gd name="connsiteX64" fmla="*/ 707571 w 4539343"/>
              <a:gd name="connsiteY64" fmla="*/ 1948543 h 3331028"/>
              <a:gd name="connsiteX65" fmla="*/ 751114 w 4539343"/>
              <a:gd name="connsiteY65" fmla="*/ 1883228 h 3331028"/>
              <a:gd name="connsiteX66" fmla="*/ 794657 w 4539343"/>
              <a:gd name="connsiteY66" fmla="*/ 1828800 h 3331028"/>
              <a:gd name="connsiteX67" fmla="*/ 859971 w 4539343"/>
              <a:gd name="connsiteY67" fmla="*/ 1774371 h 3331028"/>
              <a:gd name="connsiteX68" fmla="*/ 892628 w 4539343"/>
              <a:gd name="connsiteY68" fmla="*/ 1730828 h 3331028"/>
              <a:gd name="connsiteX69" fmla="*/ 947057 w 4539343"/>
              <a:gd name="connsiteY69" fmla="*/ 1687286 h 3331028"/>
              <a:gd name="connsiteX70" fmla="*/ 990600 w 4539343"/>
              <a:gd name="connsiteY70" fmla="*/ 1632857 h 3331028"/>
              <a:gd name="connsiteX71" fmla="*/ 1023257 w 4539343"/>
              <a:gd name="connsiteY71" fmla="*/ 1589314 h 3331028"/>
              <a:gd name="connsiteX72" fmla="*/ 1045028 w 4539343"/>
              <a:gd name="connsiteY72" fmla="*/ 1556657 h 3331028"/>
              <a:gd name="connsiteX73" fmla="*/ 1066800 w 4539343"/>
              <a:gd name="connsiteY73" fmla="*/ 1534886 h 3331028"/>
              <a:gd name="connsiteX74" fmla="*/ 1110343 w 4539343"/>
              <a:gd name="connsiteY74" fmla="*/ 1480457 h 3331028"/>
              <a:gd name="connsiteX75" fmla="*/ 1175657 w 4539343"/>
              <a:gd name="connsiteY75" fmla="*/ 1426028 h 3331028"/>
              <a:gd name="connsiteX76" fmla="*/ 1240971 w 4539343"/>
              <a:gd name="connsiteY76" fmla="*/ 1404257 h 3331028"/>
              <a:gd name="connsiteX77" fmla="*/ 1273628 w 4539343"/>
              <a:gd name="connsiteY77" fmla="*/ 1393371 h 3331028"/>
              <a:gd name="connsiteX78" fmla="*/ 1382485 w 4539343"/>
              <a:gd name="connsiteY78" fmla="*/ 1404257 h 3331028"/>
              <a:gd name="connsiteX79" fmla="*/ 1426028 w 4539343"/>
              <a:gd name="connsiteY79" fmla="*/ 1469571 h 3331028"/>
              <a:gd name="connsiteX80" fmla="*/ 1447800 w 4539343"/>
              <a:gd name="connsiteY80" fmla="*/ 1502228 h 3331028"/>
              <a:gd name="connsiteX81" fmla="*/ 1469571 w 4539343"/>
              <a:gd name="connsiteY81" fmla="*/ 1534886 h 3331028"/>
              <a:gd name="connsiteX82" fmla="*/ 1545771 w 4539343"/>
              <a:gd name="connsiteY82" fmla="*/ 1621971 h 3331028"/>
              <a:gd name="connsiteX83" fmla="*/ 1567543 w 4539343"/>
              <a:gd name="connsiteY83" fmla="*/ 1676400 h 3331028"/>
              <a:gd name="connsiteX84" fmla="*/ 1621971 w 4539343"/>
              <a:gd name="connsiteY84" fmla="*/ 1774371 h 3331028"/>
              <a:gd name="connsiteX85" fmla="*/ 1643743 w 4539343"/>
              <a:gd name="connsiteY85" fmla="*/ 1796143 h 3331028"/>
              <a:gd name="connsiteX86" fmla="*/ 1698171 w 4539343"/>
              <a:gd name="connsiteY86" fmla="*/ 1872343 h 3331028"/>
              <a:gd name="connsiteX87" fmla="*/ 1719943 w 4539343"/>
              <a:gd name="connsiteY87" fmla="*/ 1905000 h 3331028"/>
              <a:gd name="connsiteX88" fmla="*/ 1785257 w 4539343"/>
              <a:gd name="connsiteY88" fmla="*/ 1959428 h 3331028"/>
              <a:gd name="connsiteX89" fmla="*/ 1828800 w 4539343"/>
              <a:gd name="connsiteY89" fmla="*/ 2002971 h 3331028"/>
              <a:gd name="connsiteX90" fmla="*/ 1850571 w 4539343"/>
              <a:gd name="connsiteY90" fmla="*/ 2024743 h 3331028"/>
              <a:gd name="connsiteX91" fmla="*/ 1915885 w 4539343"/>
              <a:gd name="connsiteY91" fmla="*/ 2046514 h 3331028"/>
              <a:gd name="connsiteX92" fmla="*/ 1970314 w 4539343"/>
              <a:gd name="connsiteY92" fmla="*/ 2079171 h 3331028"/>
              <a:gd name="connsiteX93" fmla="*/ 2002971 w 4539343"/>
              <a:gd name="connsiteY93" fmla="*/ 2100943 h 3331028"/>
              <a:gd name="connsiteX94" fmla="*/ 2024743 w 4539343"/>
              <a:gd name="connsiteY94" fmla="*/ 2122714 h 3331028"/>
              <a:gd name="connsiteX95" fmla="*/ 2057400 w 4539343"/>
              <a:gd name="connsiteY95" fmla="*/ 2133600 h 3331028"/>
              <a:gd name="connsiteX96" fmla="*/ 2079171 w 4539343"/>
              <a:gd name="connsiteY96" fmla="*/ 2166257 h 3331028"/>
              <a:gd name="connsiteX97" fmla="*/ 2122714 w 4539343"/>
              <a:gd name="connsiteY97" fmla="*/ 2209800 h 3331028"/>
              <a:gd name="connsiteX98" fmla="*/ 2155371 w 4539343"/>
              <a:gd name="connsiteY98" fmla="*/ 2242457 h 3331028"/>
              <a:gd name="connsiteX99" fmla="*/ 2177143 w 4539343"/>
              <a:gd name="connsiteY99" fmla="*/ 2264228 h 3331028"/>
              <a:gd name="connsiteX100" fmla="*/ 2220685 w 4539343"/>
              <a:gd name="connsiteY100" fmla="*/ 2275114 h 3331028"/>
              <a:gd name="connsiteX101" fmla="*/ 2264228 w 4539343"/>
              <a:gd name="connsiteY101" fmla="*/ 2296886 h 3331028"/>
              <a:gd name="connsiteX102" fmla="*/ 2329543 w 4539343"/>
              <a:gd name="connsiteY102" fmla="*/ 2318657 h 3331028"/>
              <a:gd name="connsiteX103" fmla="*/ 2481943 w 4539343"/>
              <a:gd name="connsiteY103" fmla="*/ 2307771 h 3331028"/>
              <a:gd name="connsiteX104" fmla="*/ 2579914 w 4539343"/>
              <a:gd name="connsiteY104" fmla="*/ 2231571 h 3331028"/>
              <a:gd name="connsiteX105" fmla="*/ 2634343 w 4539343"/>
              <a:gd name="connsiteY105" fmla="*/ 2188028 h 3331028"/>
              <a:gd name="connsiteX106" fmla="*/ 2645228 w 4539343"/>
              <a:gd name="connsiteY106" fmla="*/ 2155371 h 3331028"/>
              <a:gd name="connsiteX107" fmla="*/ 2667000 w 4539343"/>
              <a:gd name="connsiteY107" fmla="*/ 2133600 h 3331028"/>
              <a:gd name="connsiteX108" fmla="*/ 2677885 w 4539343"/>
              <a:gd name="connsiteY108" fmla="*/ 2090057 h 3331028"/>
              <a:gd name="connsiteX109" fmla="*/ 2688771 w 4539343"/>
              <a:gd name="connsiteY109" fmla="*/ 2057400 h 3331028"/>
              <a:gd name="connsiteX110" fmla="*/ 2667000 w 4539343"/>
              <a:gd name="connsiteY110" fmla="*/ 1926771 h 3331028"/>
              <a:gd name="connsiteX111" fmla="*/ 2656114 w 4539343"/>
              <a:gd name="connsiteY111" fmla="*/ 1894114 h 3331028"/>
              <a:gd name="connsiteX112" fmla="*/ 2623457 w 4539343"/>
              <a:gd name="connsiteY112" fmla="*/ 1861457 h 3331028"/>
              <a:gd name="connsiteX113" fmla="*/ 2579914 w 4539343"/>
              <a:gd name="connsiteY113" fmla="*/ 1807028 h 3331028"/>
              <a:gd name="connsiteX114" fmla="*/ 2503714 w 4539343"/>
              <a:gd name="connsiteY114" fmla="*/ 1741714 h 3331028"/>
              <a:gd name="connsiteX115" fmla="*/ 2471057 w 4539343"/>
              <a:gd name="connsiteY115" fmla="*/ 1730828 h 3331028"/>
              <a:gd name="connsiteX116" fmla="*/ 2416628 w 4539343"/>
              <a:gd name="connsiteY116" fmla="*/ 1687286 h 3331028"/>
              <a:gd name="connsiteX117" fmla="*/ 2383971 w 4539343"/>
              <a:gd name="connsiteY117" fmla="*/ 1665514 h 3331028"/>
              <a:gd name="connsiteX118" fmla="*/ 2307771 w 4539343"/>
              <a:gd name="connsiteY118" fmla="*/ 1567543 h 3331028"/>
              <a:gd name="connsiteX119" fmla="*/ 2253343 w 4539343"/>
              <a:gd name="connsiteY119" fmla="*/ 1534886 h 3331028"/>
              <a:gd name="connsiteX120" fmla="*/ 2231571 w 4539343"/>
              <a:gd name="connsiteY120" fmla="*/ 1513114 h 3331028"/>
              <a:gd name="connsiteX121" fmla="*/ 2177143 w 4539343"/>
              <a:gd name="connsiteY121" fmla="*/ 1480457 h 3331028"/>
              <a:gd name="connsiteX122" fmla="*/ 2133600 w 4539343"/>
              <a:gd name="connsiteY122" fmla="*/ 1447800 h 3331028"/>
              <a:gd name="connsiteX123" fmla="*/ 2057400 w 4539343"/>
              <a:gd name="connsiteY123" fmla="*/ 1393371 h 3331028"/>
              <a:gd name="connsiteX124" fmla="*/ 2013857 w 4539343"/>
              <a:gd name="connsiteY124" fmla="*/ 1349828 h 3331028"/>
              <a:gd name="connsiteX125" fmla="*/ 1981200 w 4539343"/>
              <a:gd name="connsiteY125" fmla="*/ 1317171 h 3331028"/>
              <a:gd name="connsiteX126" fmla="*/ 1959428 w 4539343"/>
              <a:gd name="connsiteY126" fmla="*/ 1295400 h 3331028"/>
              <a:gd name="connsiteX127" fmla="*/ 1926771 w 4539343"/>
              <a:gd name="connsiteY127" fmla="*/ 1251857 h 3331028"/>
              <a:gd name="connsiteX128" fmla="*/ 1828800 w 4539343"/>
              <a:gd name="connsiteY128" fmla="*/ 1186543 h 3331028"/>
              <a:gd name="connsiteX129" fmla="*/ 1796143 w 4539343"/>
              <a:gd name="connsiteY129" fmla="*/ 1164771 h 3331028"/>
              <a:gd name="connsiteX130" fmla="*/ 1752600 w 4539343"/>
              <a:gd name="connsiteY130" fmla="*/ 1121228 h 3331028"/>
              <a:gd name="connsiteX131" fmla="*/ 1676400 w 4539343"/>
              <a:gd name="connsiteY131" fmla="*/ 1023257 h 3331028"/>
              <a:gd name="connsiteX132" fmla="*/ 1665514 w 4539343"/>
              <a:gd name="connsiteY132" fmla="*/ 990600 h 3331028"/>
              <a:gd name="connsiteX133" fmla="*/ 1709057 w 4539343"/>
              <a:gd name="connsiteY133" fmla="*/ 892628 h 3331028"/>
              <a:gd name="connsiteX134" fmla="*/ 1741714 w 4539343"/>
              <a:gd name="connsiteY134" fmla="*/ 859971 h 3331028"/>
              <a:gd name="connsiteX135" fmla="*/ 1774371 w 4539343"/>
              <a:gd name="connsiteY135" fmla="*/ 838200 h 3331028"/>
              <a:gd name="connsiteX136" fmla="*/ 1796143 w 4539343"/>
              <a:gd name="connsiteY136" fmla="*/ 816428 h 3331028"/>
              <a:gd name="connsiteX137" fmla="*/ 1861457 w 4539343"/>
              <a:gd name="connsiteY137" fmla="*/ 783771 h 3331028"/>
              <a:gd name="connsiteX138" fmla="*/ 1937657 w 4539343"/>
              <a:gd name="connsiteY138" fmla="*/ 740228 h 3331028"/>
              <a:gd name="connsiteX139" fmla="*/ 2024743 w 4539343"/>
              <a:gd name="connsiteY139" fmla="*/ 685800 h 3331028"/>
              <a:gd name="connsiteX140" fmla="*/ 2090057 w 4539343"/>
              <a:gd name="connsiteY140" fmla="*/ 653143 h 3331028"/>
              <a:gd name="connsiteX141" fmla="*/ 2133600 w 4539343"/>
              <a:gd name="connsiteY141" fmla="*/ 631371 h 3331028"/>
              <a:gd name="connsiteX142" fmla="*/ 2253343 w 4539343"/>
              <a:gd name="connsiteY142" fmla="*/ 544286 h 3331028"/>
              <a:gd name="connsiteX143" fmla="*/ 2373085 w 4539343"/>
              <a:gd name="connsiteY143" fmla="*/ 566057 h 3331028"/>
              <a:gd name="connsiteX144" fmla="*/ 2405743 w 4539343"/>
              <a:gd name="connsiteY144" fmla="*/ 576943 h 3331028"/>
              <a:gd name="connsiteX145" fmla="*/ 2438400 w 4539343"/>
              <a:gd name="connsiteY145" fmla="*/ 598714 h 3331028"/>
              <a:gd name="connsiteX146" fmla="*/ 2481943 w 4539343"/>
              <a:gd name="connsiteY146" fmla="*/ 653143 h 3331028"/>
              <a:gd name="connsiteX147" fmla="*/ 2503714 w 4539343"/>
              <a:gd name="connsiteY147" fmla="*/ 685800 h 3331028"/>
              <a:gd name="connsiteX148" fmla="*/ 2569028 w 4539343"/>
              <a:gd name="connsiteY148" fmla="*/ 751114 h 3331028"/>
              <a:gd name="connsiteX149" fmla="*/ 2623457 w 4539343"/>
              <a:gd name="connsiteY149" fmla="*/ 805543 h 3331028"/>
              <a:gd name="connsiteX150" fmla="*/ 2721428 w 4539343"/>
              <a:gd name="connsiteY150" fmla="*/ 870857 h 3331028"/>
              <a:gd name="connsiteX151" fmla="*/ 2775857 w 4539343"/>
              <a:gd name="connsiteY151" fmla="*/ 925286 h 3331028"/>
              <a:gd name="connsiteX152" fmla="*/ 2862943 w 4539343"/>
              <a:gd name="connsiteY152" fmla="*/ 990600 h 3331028"/>
              <a:gd name="connsiteX153" fmla="*/ 2939143 w 4539343"/>
              <a:gd name="connsiteY153" fmla="*/ 1045028 h 3331028"/>
              <a:gd name="connsiteX154" fmla="*/ 3004457 w 4539343"/>
              <a:gd name="connsiteY154" fmla="*/ 1099457 h 3331028"/>
              <a:gd name="connsiteX155" fmla="*/ 3048000 w 4539343"/>
              <a:gd name="connsiteY155" fmla="*/ 1164771 h 3331028"/>
              <a:gd name="connsiteX156" fmla="*/ 3069771 w 4539343"/>
              <a:gd name="connsiteY156" fmla="*/ 1240971 h 3331028"/>
              <a:gd name="connsiteX157" fmla="*/ 3091543 w 4539343"/>
              <a:gd name="connsiteY157" fmla="*/ 1306286 h 3331028"/>
              <a:gd name="connsiteX158" fmla="*/ 3113314 w 4539343"/>
              <a:gd name="connsiteY158" fmla="*/ 1338943 h 3331028"/>
              <a:gd name="connsiteX159" fmla="*/ 3145971 w 4539343"/>
              <a:gd name="connsiteY159" fmla="*/ 1349828 h 3331028"/>
              <a:gd name="connsiteX160" fmla="*/ 3211285 w 4539343"/>
              <a:gd name="connsiteY160" fmla="*/ 1382486 h 3331028"/>
              <a:gd name="connsiteX161" fmla="*/ 3276600 w 4539343"/>
              <a:gd name="connsiteY161" fmla="*/ 1404257 h 3331028"/>
              <a:gd name="connsiteX162" fmla="*/ 3309257 w 4539343"/>
              <a:gd name="connsiteY162" fmla="*/ 1415143 h 3331028"/>
              <a:gd name="connsiteX163" fmla="*/ 3407228 w 4539343"/>
              <a:gd name="connsiteY163" fmla="*/ 1436914 h 3331028"/>
              <a:gd name="connsiteX164" fmla="*/ 3559628 w 4539343"/>
              <a:gd name="connsiteY164" fmla="*/ 1534886 h 3331028"/>
              <a:gd name="connsiteX165" fmla="*/ 3635828 w 4539343"/>
              <a:gd name="connsiteY165" fmla="*/ 1578428 h 3331028"/>
              <a:gd name="connsiteX166" fmla="*/ 3668485 w 4539343"/>
              <a:gd name="connsiteY166" fmla="*/ 1600200 h 3331028"/>
              <a:gd name="connsiteX167" fmla="*/ 3733800 w 4539343"/>
              <a:gd name="connsiteY167" fmla="*/ 1665514 h 3331028"/>
              <a:gd name="connsiteX168" fmla="*/ 3788228 w 4539343"/>
              <a:gd name="connsiteY168" fmla="*/ 1763486 h 3331028"/>
              <a:gd name="connsiteX169" fmla="*/ 3842657 w 4539343"/>
              <a:gd name="connsiteY169" fmla="*/ 1817914 h 3331028"/>
              <a:gd name="connsiteX170" fmla="*/ 3886200 w 4539343"/>
              <a:gd name="connsiteY170" fmla="*/ 1905000 h 3331028"/>
              <a:gd name="connsiteX171" fmla="*/ 3907971 w 4539343"/>
              <a:gd name="connsiteY171" fmla="*/ 1948543 h 3331028"/>
              <a:gd name="connsiteX172" fmla="*/ 3929743 w 4539343"/>
              <a:gd name="connsiteY172" fmla="*/ 1981200 h 3331028"/>
              <a:gd name="connsiteX173" fmla="*/ 3907971 w 4539343"/>
              <a:gd name="connsiteY173" fmla="*/ 2111828 h 3331028"/>
              <a:gd name="connsiteX174" fmla="*/ 3864428 w 4539343"/>
              <a:gd name="connsiteY174" fmla="*/ 2155371 h 3331028"/>
              <a:gd name="connsiteX175" fmla="*/ 3842657 w 4539343"/>
              <a:gd name="connsiteY175" fmla="*/ 2177143 h 3331028"/>
              <a:gd name="connsiteX176" fmla="*/ 3810000 w 4539343"/>
              <a:gd name="connsiteY176" fmla="*/ 2198914 h 3331028"/>
              <a:gd name="connsiteX177" fmla="*/ 3777343 w 4539343"/>
              <a:gd name="connsiteY177" fmla="*/ 2231571 h 3331028"/>
              <a:gd name="connsiteX178" fmla="*/ 3744685 w 4539343"/>
              <a:gd name="connsiteY178" fmla="*/ 2242457 h 3331028"/>
              <a:gd name="connsiteX179" fmla="*/ 3701143 w 4539343"/>
              <a:gd name="connsiteY179" fmla="*/ 2264228 h 3331028"/>
              <a:gd name="connsiteX180" fmla="*/ 3635828 w 4539343"/>
              <a:gd name="connsiteY180" fmla="*/ 2307771 h 3331028"/>
              <a:gd name="connsiteX181" fmla="*/ 3603171 w 4539343"/>
              <a:gd name="connsiteY181" fmla="*/ 2318657 h 3331028"/>
              <a:gd name="connsiteX182" fmla="*/ 3516085 w 4539343"/>
              <a:gd name="connsiteY182" fmla="*/ 2394857 h 3331028"/>
              <a:gd name="connsiteX183" fmla="*/ 3483428 w 4539343"/>
              <a:gd name="connsiteY183" fmla="*/ 2416628 h 3331028"/>
              <a:gd name="connsiteX184" fmla="*/ 3439885 w 4539343"/>
              <a:gd name="connsiteY184" fmla="*/ 2481943 h 3331028"/>
              <a:gd name="connsiteX185" fmla="*/ 3374571 w 4539343"/>
              <a:gd name="connsiteY185" fmla="*/ 2547257 h 3331028"/>
              <a:gd name="connsiteX186" fmla="*/ 3331028 w 4539343"/>
              <a:gd name="connsiteY186" fmla="*/ 2590800 h 3331028"/>
              <a:gd name="connsiteX187" fmla="*/ 3276600 w 4539343"/>
              <a:gd name="connsiteY187" fmla="*/ 2634343 h 3331028"/>
              <a:gd name="connsiteX188" fmla="*/ 3243943 w 4539343"/>
              <a:gd name="connsiteY188" fmla="*/ 2667000 h 3331028"/>
              <a:gd name="connsiteX189" fmla="*/ 3167743 w 4539343"/>
              <a:gd name="connsiteY189" fmla="*/ 2710543 h 3331028"/>
              <a:gd name="connsiteX190" fmla="*/ 3135085 w 4539343"/>
              <a:gd name="connsiteY190" fmla="*/ 2721428 h 3331028"/>
              <a:gd name="connsiteX191" fmla="*/ 3102428 w 4539343"/>
              <a:gd name="connsiteY191" fmla="*/ 2743200 h 3331028"/>
              <a:gd name="connsiteX192" fmla="*/ 3069771 w 4539343"/>
              <a:gd name="connsiteY192" fmla="*/ 2775857 h 3331028"/>
              <a:gd name="connsiteX193" fmla="*/ 3037114 w 4539343"/>
              <a:gd name="connsiteY193" fmla="*/ 2786743 h 3331028"/>
              <a:gd name="connsiteX194" fmla="*/ 3004457 w 4539343"/>
              <a:gd name="connsiteY194" fmla="*/ 2819400 h 3331028"/>
              <a:gd name="connsiteX195" fmla="*/ 2939143 w 4539343"/>
              <a:gd name="connsiteY195" fmla="*/ 2873828 h 3331028"/>
              <a:gd name="connsiteX196" fmla="*/ 2928257 w 4539343"/>
              <a:gd name="connsiteY196" fmla="*/ 2906486 h 3331028"/>
              <a:gd name="connsiteX197" fmla="*/ 2906485 w 4539343"/>
              <a:gd name="connsiteY197" fmla="*/ 2928257 h 3331028"/>
              <a:gd name="connsiteX198" fmla="*/ 2873828 w 4539343"/>
              <a:gd name="connsiteY198" fmla="*/ 2971800 h 3331028"/>
              <a:gd name="connsiteX199" fmla="*/ 2862943 w 4539343"/>
              <a:gd name="connsiteY199" fmla="*/ 3004457 h 3331028"/>
              <a:gd name="connsiteX200" fmla="*/ 2841171 w 4539343"/>
              <a:gd name="connsiteY200" fmla="*/ 3102428 h 3331028"/>
              <a:gd name="connsiteX201" fmla="*/ 2852057 w 4539343"/>
              <a:gd name="connsiteY201" fmla="*/ 3233057 h 3331028"/>
              <a:gd name="connsiteX202" fmla="*/ 2906485 w 4539343"/>
              <a:gd name="connsiteY202" fmla="*/ 3276600 h 3331028"/>
              <a:gd name="connsiteX203" fmla="*/ 2939143 w 4539343"/>
              <a:gd name="connsiteY203" fmla="*/ 3298371 h 3331028"/>
              <a:gd name="connsiteX204" fmla="*/ 3004457 w 4539343"/>
              <a:gd name="connsiteY204" fmla="*/ 3309257 h 3331028"/>
              <a:gd name="connsiteX205" fmla="*/ 3037114 w 4539343"/>
              <a:gd name="connsiteY205" fmla="*/ 3320143 h 3331028"/>
              <a:gd name="connsiteX206" fmla="*/ 3102428 w 4539343"/>
              <a:gd name="connsiteY206" fmla="*/ 3331028 h 3331028"/>
              <a:gd name="connsiteX207" fmla="*/ 3222171 w 4539343"/>
              <a:gd name="connsiteY207" fmla="*/ 3320143 h 3331028"/>
              <a:gd name="connsiteX208" fmla="*/ 3254828 w 4539343"/>
              <a:gd name="connsiteY208" fmla="*/ 3309257 h 3331028"/>
              <a:gd name="connsiteX209" fmla="*/ 3298371 w 4539343"/>
              <a:gd name="connsiteY209" fmla="*/ 3298371 h 3331028"/>
              <a:gd name="connsiteX210" fmla="*/ 3407228 w 4539343"/>
              <a:gd name="connsiteY210" fmla="*/ 3287486 h 3331028"/>
              <a:gd name="connsiteX211" fmla="*/ 3472543 w 4539343"/>
              <a:gd name="connsiteY211" fmla="*/ 3254828 h 3331028"/>
              <a:gd name="connsiteX212" fmla="*/ 3537857 w 4539343"/>
              <a:gd name="connsiteY212" fmla="*/ 3211286 h 3331028"/>
              <a:gd name="connsiteX213" fmla="*/ 3603171 w 4539343"/>
              <a:gd name="connsiteY213" fmla="*/ 3135086 h 3331028"/>
              <a:gd name="connsiteX214" fmla="*/ 3646714 w 4539343"/>
              <a:gd name="connsiteY214" fmla="*/ 3080657 h 3331028"/>
              <a:gd name="connsiteX215" fmla="*/ 3668485 w 4539343"/>
              <a:gd name="connsiteY215" fmla="*/ 3015343 h 3331028"/>
              <a:gd name="connsiteX216" fmla="*/ 3679371 w 4539343"/>
              <a:gd name="connsiteY216" fmla="*/ 2982686 h 3331028"/>
              <a:gd name="connsiteX217" fmla="*/ 3690257 w 4539343"/>
              <a:gd name="connsiteY217" fmla="*/ 2950028 h 3331028"/>
              <a:gd name="connsiteX218" fmla="*/ 3712028 w 4539343"/>
              <a:gd name="connsiteY218" fmla="*/ 2917371 h 3331028"/>
              <a:gd name="connsiteX219" fmla="*/ 3744685 w 4539343"/>
              <a:gd name="connsiteY219" fmla="*/ 2884714 h 3331028"/>
              <a:gd name="connsiteX220" fmla="*/ 3777343 w 4539343"/>
              <a:gd name="connsiteY220" fmla="*/ 2830286 h 3331028"/>
              <a:gd name="connsiteX221" fmla="*/ 3810000 w 4539343"/>
              <a:gd name="connsiteY221" fmla="*/ 2786743 h 3331028"/>
              <a:gd name="connsiteX222" fmla="*/ 3853543 w 4539343"/>
              <a:gd name="connsiteY222" fmla="*/ 2721428 h 3331028"/>
              <a:gd name="connsiteX223" fmla="*/ 3886200 w 4539343"/>
              <a:gd name="connsiteY223" fmla="*/ 2677886 h 3331028"/>
              <a:gd name="connsiteX224" fmla="*/ 3907971 w 4539343"/>
              <a:gd name="connsiteY224" fmla="*/ 2634343 h 3331028"/>
              <a:gd name="connsiteX225" fmla="*/ 3929743 w 4539343"/>
              <a:gd name="connsiteY225" fmla="*/ 2601686 h 3331028"/>
              <a:gd name="connsiteX226" fmla="*/ 3962400 w 4539343"/>
              <a:gd name="connsiteY226" fmla="*/ 2547257 h 3331028"/>
              <a:gd name="connsiteX227" fmla="*/ 3984171 w 4539343"/>
              <a:gd name="connsiteY227" fmla="*/ 2514600 h 3331028"/>
              <a:gd name="connsiteX228" fmla="*/ 4016828 w 4539343"/>
              <a:gd name="connsiteY228" fmla="*/ 2471057 h 3331028"/>
              <a:gd name="connsiteX229" fmla="*/ 4027714 w 4539343"/>
              <a:gd name="connsiteY229" fmla="*/ 2438400 h 3331028"/>
              <a:gd name="connsiteX230" fmla="*/ 4071257 w 4539343"/>
              <a:gd name="connsiteY230" fmla="*/ 2394857 h 3331028"/>
              <a:gd name="connsiteX231" fmla="*/ 4147457 w 4539343"/>
              <a:gd name="connsiteY231" fmla="*/ 2329543 h 3331028"/>
              <a:gd name="connsiteX232" fmla="*/ 4169228 w 4539343"/>
              <a:gd name="connsiteY232" fmla="*/ 2307771 h 3331028"/>
              <a:gd name="connsiteX233" fmla="*/ 4201885 w 4539343"/>
              <a:gd name="connsiteY233" fmla="*/ 2296886 h 3331028"/>
              <a:gd name="connsiteX234" fmla="*/ 4234543 w 4539343"/>
              <a:gd name="connsiteY234" fmla="*/ 2275114 h 3331028"/>
              <a:gd name="connsiteX235" fmla="*/ 4299857 w 4539343"/>
              <a:gd name="connsiteY235" fmla="*/ 2253343 h 3331028"/>
              <a:gd name="connsiteX236" fmla="*/ 4376057 w 4539343"/>
              <a:gd name="connsiteY236" fmla="*/ 2231571 h 3331028"/>
              <a:gd name="connsiteX237" fmla="*/ 4419600 w 4539343"/>
              <a:gd name="connsiteY237" fmla="*/ 2188028 h 3331028"/>
              <a:gd name="connsiteX238" fmla="*/ 4484914 w 4539343"/>
              <a:gd name="connsiteY238" fmla="*/ 2144486 h 3331028"/>
              <a:gd name="connsiteX239" fmla="*/ 4528457 w 4539343"/>
              <a:gd name="connsiteY239" fmla="*/ 2046514 h 3331028"/>
              <a:gd name="connsiteX240" fmla="*/ 4539343 w 4539343"/>
              <a:gd name="connsiteY240" fmla="*/ 2013857 h 3331028"/>
              <a:gd name="connsiteX241" fmla="*/ 4528457 w 4539343"/>
              <a:gd name="connsiteY241" fmla="*/ 1872343 h 3331028"/>
              <a:gd name="connsiteX242" fmla="*/ 4484914 w 4539343"/>
              <a:gd name="connsiteY242" fmla="*/ 1763486 h 3331028"/>
              <a:gd name="connsiteX243" fmla="*/ 4463143 w 4539343"/>
              <a:gd name="connsiteY243" fmla="*/ 1730828 h 3331028"/>
              <a:gd name="connsiteX244" fmla="*/ 4452257 w 4539343"/>
              <a:gd name="connsiteY244" fmla="*/ 1698171 h 3331028"/>
              <a:gd name="connsiteX245" fmla="*/ 4386943 w 4539343"/>
              <a:gd name="connsiteY245" fmla="*/ 1654628 h 3331028"/>
              <a:gd name="connsiteX246" fmla="*/ 4278085 w 4539343"/>
              <a:gd name="connsiteY246" fmla="*/ 1567543 h 3331028"/>
              <a:gd name="connsiteX247" fmla="*/ 4191000 w 4539343"/>
              <a:gd name="connsiteY247" fmla="*/ 1534886 h 3331028"/>
              <a:gd name="connsiteX248" fmla="*/ 4158343 w 4539343"/>
              <a:gd name="connsiteY248" fmla="*/ 1513114 h 3331028"/>
              <a:gd name="connsiteX249" fmla="*/ 4103914 w 4539343"/>
              <a:gd name="connsiteY249" fmla="*/ 1469571 h 3331028"/>
              <a:gd name="connsiteX250" fmla="*/ 4060371 w 4539343"/>
              <a:gd name="connsiteY250" fmla="*/ 1447800 h 3331028"/>
              <a:gd name="connsiteX251" fmla="*/ 4016828 w 4539343"/>
              <a:gd name="connsiteY251" fmla="*/ 1415143 h 3331028"/>
              <a:gd name="connsiteX252" fmla="*/ 3951514 w 4539343"/>
              <a:gd name="connsiteY252" fmla="*/ 1360714 h 3331028"/>
              <a:gd name="connsiteX253" fmla="*/ 3929743 w 4539343"/>
              <a:gd name="connsiteY253" fmla="*/ 1317171 h 3331028"/>
              <a:gd name="connsiteX254" fmla="*/ 3842657 w 4539343"/>
              <a:gd name="connsiteY254" fmla="*/ 1251857 h 3331028"/>
              <a:gd name="connsiteX255" fmla="*/ 3755571 w 4539343"/>
              <a:gd name="connsiteY255" fmla="*/ 1186543 h 3331028"/>
              <a:gd name="connsiteX256" fmla="*/ 3701143 w 4539343"/>
              <a:gd name="connsiteY256" fmla="*/ 1143000 h 3331028"/>
              <a:gd name="connsiteX257" fmla="*/ 3657600 w 4539343"/>
              <a:gd name="connsiteY257" fmla="*/ 1121228 h 3331028"/>
              <a:gd name="connsiteX258" fmla="*/ 3570514 w 4539343"/>
              <a:gd name="connsiteY258" fmla="*/ 1066800 h 3331028"/>
              <a:gd name="connsiteX259" fmla="*/ 3526971 w 4539343"/>
              <a:gd name="connsiteY259" fmla="*/ 1012371 h 3331028"/>
              <a:gd name="connsiteX260" fmla="*/ 3505200 w 4539343"/>
              <a:gd name="connsiteY260" fmla="*/ 979714 h 3331028"/>
              <a:gd name="connsiteX261" fmla="*/ 3472543 w 4539343"/>
              <a:gd name="connsiteY261" fmla="*/ 957943 h 3331028"/>
              <a:gd name="connsiteX262" fmla="*/ 3418114 w 4539343"/>
              <a:gd name="connsiteY262" fmla="*/ 903514 h 3331028"/>
              <a:gd name="connsiteX263" fmla="*/ 3374571 w 4539343"/>
              <a:gd name="connsiteY263" fmla="*/ 859971 h 3331028"/>
              <a:gd name="connsiteX264" fmla="*/ 3320143 w 4539343"/>
              <a:gd name="connsiteY264" fmla="*/ 827314 h 3331028"/>
              <a:gd name="connsiteX265" fmla="*/ 3276600 w 4539343"/>
              <a:gd name="connsiteY265" fmla="*/ 794657 h 3331028"/>
              <a:gd name="connsiteX266" fmla="*/ 3254828 w 4539343"/>
              <a:gd name="connsiteY266" fmla="*/ 772886 h 3331028"/>
              <a:gd name="connsiteX267" fmla="*/ 3091543 w 4539343"/>
              <a:gd name="connsiteY267" fmla="*/ 685800 h 3331028"/>
              <a:gd name="connsiteX268" fmla="*/ 3026228 w 4539343"/>
              <a:gd name="connsiteY268" fmla="*/ 653143 h 3331028"/>
              <a:gd name="connsiteX269" fmla="*/ 2993571 w 4539343"/>
              <a:gd name="connsiteY269" fmla="*/ 631371 h 3331028"/>
              <a:gd name="connsiteX270" fmla="*/ 2960914 w 4539343"/>
              <a:gd name="connsiteY270" fmla="*/ 620486 h 3331028"/>
              <a:gd name="connsiteX271" fmla="*/ 2884714 w 4539343"/>
              <a:gd name="connsiteY271" fmla="*/ 555171 h 3331028"/>
              <a:gd name="connsiteX272" fmla="*/ 2862943 w 4539343"/>
              <a:gd name="connsiteY272" fmla="*/ 522514 h 3331028"/>
              <a:gd name="connsiteX273" fmla="*/ 2830285 w 4539343"/>
              <a:gd name="connsiteY273" fmla="*/ 468086 h 3331028"/>
              <a:gd name="connsiteX274" fmla="*/ 2808514 w 4539343"/>
              <a:gd name="connsiteY274" fmla="*/ 446314 h 3331028"/>
              <a:gd name="connsiteX275" fmla="*/ 2764971 w 4539343"/>
              <a:gd name="connsiteY275" fmla="*/ 381000 h 3331028"/>
              <a:gd name="connsiteX276" fmla="*/ 2721428 w 4539343"/>
              <a:gd name="connsiteY276" fmla="*/ 315686 h 3331028"/>
              <a:gd name="connsiteX277" fmla="*/ 2699657 w 4539343"/>
              <a:gd name="connsiteY277" fmla="*/ 293914 h 3331028"/>
              <a:gd name="connsiteX278" fmla="*/ 2645228 w 4539343"/>
              <a:gd name="connsiteY278" fmla="*/ 228600 h 3331028"/>
              <a:gd name="connsiteX279" fmla="*/ 2601685 w 4539343"/>
              <a:gd name="connsiteY279" fmla="*/ 195943 h 3331028"/>
              <a:gd name="connsiteX280" fmla="*/ 2579914 w 4539343"/>
              <a:gd name="connsiteY280" fmla="*/ 174171 h 333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4539343" h="3331028">
                <a:moveTo>
                  <a:pt x="2111828" y="0"/>
                </a:moveTo>
                <a:cubicBezTo>
                  <a:pt x="2100942" y="14514"/>
                  <a:pt x="2089716" y="28779"/>
                  <a:pt x="2079171" y="43543"/>
                </a:cubicBezTo>
                <a:cubicBezTo>
                  <a:pt x="2071567" y="54189"/>
                  <a:pt x="2065914" y="66267"/>
                  <a:pt x="2057400" y="76200"/>
                </a:cubicBezTo>
                <a:cubicBezTo>
                  <a:pt x="2044042" y="91785"/>
                  <a:pt x="2028371" y="105229"/>
                  <a:pt x="2013857" y="119743"/>
                </a:cubicBezTo>
                <a:lnTo>
                  <a:pt x="1970314" y="163286"/>
                </a:lnTo>
                <a:lnTo>
                  <a:pt x="1915885" y="217714"/>
                </a:lnTo>
                <a:cubicBezTo>
                  <a:pt x="1908628" y="224971"/>
                  <a:pt x="1903851" y="236241"/>
                  <a:pt x="1894114" y="239486"/>
                </a:cubicBezTo>
                <a:lnTo>
                  <a:pt x="1861457" y="250371"/>
                </a:lnTo>
                <a:cubicBezTo>
                  <a:pt x="1783695" y="302213"/>
                  <a:pt x="1821528" y="287568"/>
                  <a:pt x="1752600" y="304800"/>
                </a:cubicBezTo>
                <a:lnTo>
                  <a:pt x="1665514" y="391886"/>
                </a:lnTo>
                <a:cubicBezTo>
                  <a:pt x="1654628" y="402772"/>
                  <a:pt x="1641397" y="411734"/>
                  <a:pt x="1632857" y="424543"/>
                </a:cubicBezTo>
                <a:cubicBezTo>
                  <a:pt x="1562055" y="530742"/>
                  <a:pt x="1672970" y="365683"/>
                  <a:pt x="1578428" y="500743"/>
                </a:cubicBezTo>
                <a:cubicBezTo>
                  <a:pt x="1563423" y="522179"/>
                  <a:pt x="1553387" y="547555"/>
                  <a:pt x="1534885" y="566057"/>
                </a:cubicBezTo>
                <a:lnTo>
                  <a:pt x="1480457" y="620486"/>
                </a:lnTo>
                <a:cubicBezTo>
                  <a:pt x="1473200" y="627743"/>
                  <a:pt x="1467225" y="636564"/>
                  <a:pt x="1458685" y="642257"/>
                </a:cubicBezTo>
                <a:cubicBezTo>
                  <a:pt x="1447799" y="649514"/>
                  <a:pt x="1435961" y="655514"/>
                  <a:pt x="1426028" y="664028"/>
                </a:cubicBezTo>
                <a:cubicBezTo>
                  <a:pt x="1426007" y="664046"/>
                  <a:pt x="1371609" y="718447"/>
                  <a:pt x="1360714" y="729343"/>
                </a:cubicBezTo>
                <a:cubicBezTo>
                  <a:pt x="1346200" y="743857"/>
                  <a:pt x="1336644" y="766395"/>
                  <a:pt x="1317171" y="772886"/>
                </a:cubicBezTo>
                <a:lnTo>
                  <a:pt x="1284514" y="783771"/>
                </a:lnTo>
                <a:cubicBezTo>
                  <a:pt x="1231948" y="836340"/>
                  <a:pt x="1298746" y="772385"/>
                  <a:pt x="1230085" y="827314"/>
                </a:cubicBezTo>
                <a:cubicBezTo>
                  <a:pt x="1222071" y="833725"/>
                  <a:pt x="1216198" y="842516"/>
                  <a:pt x="1208314" y="849086"/>
                </a:cubicBezTo>
                <a:cubicBezTo>
                  <a:pt x="1194376" y="860701"/>
                  <a:pt x="1179285" y="870857"/>
                  <a:pt x="1164771" y="881743"/>
                </a:cubicBezTo>
                <a:cubicBezTo>
                  <a:pt x="1121411" y="946784"/>
                  <a:pt x="1168764" y="890234"/>
                  <a:pt x="1110343" y="925286"/>
                </a:cubicBezTo>
                <a:cubicBezTo>
                  <a:pt x="1101542" y="930566"/>
                  <a:pt x="1096585" y="940646"/>
                  <a:pt x="1088571" y="947057"/>
                </a:cubicBezTo>
                <a:cubicBezTo>
                  <a:pt x="1078355" y="955230"/>
                  <a:pt x="1066800" y="961571"/>
                  <a:pt x="1055914" y="968828"/>
                </a:cubicBezTo>
                <a:cubicBezTo>
                  <a:pt x="1039747" y="993080"/>
                  <a:pt x="1034533" y="1005528"/>
                  <a:pt x="1012371" y="1023257"/>
                </a:cubicBezTo>
                <a:cubicBezTo>
                  <a:pt x="1002155" y="1031430"/>
                  <a:pt x="989560" y="1036413"/>
                  <a:pt x="979714" y="1045028"/>
                </a:cubicBezTo>
                <a:cubicBezTo>
                  <a:pt x="877826" y="1134179"/>
                  <a:pt x="966116" y="1072237"/>
                  <a:pt x="892628" y="1121228"/>
                </a:cubicBezTo>
                <a:cubicBezTo>
                  <a:pt x="881742" y="1135742"/>
                  <a:pt x="873746" y="1152964"/>
                  <a:pt x="859971" y="1164771"/>
                </a:cubicBezTo>
                <a:cubicBezTo>
                  <a:pt x="835898" y="1185405"/>
                  <a:pt x="810799" y="1185845"/>
                  <a:pt x="783771" y="1197428"/>
                </a:cubicBezTo>
                <a:cubicBezTo>
                  <a:pt x="689598" y="1237788"/>
                  <a:pt x="784166" y="1204553"/>
                  <a:pt x="707571" y="1230086"/>
                </a:cubicBezTo>
                <a:cubicBezTo>
                  <a:pt x="687874" y="1259632"/>
                  <a:pt x="673934" y="1285169"/>
                  <a:pt x="642257" y="1306286"/>
                </a:cubicBezTo>
                <a:cubicBezTo>
                  <a:pt x="618012" y="1322449"/>
                  <a:pt x="605553" y="1327671"/>
                  <a:pt x="587828" y="1349828"/>
                </a:cubicBezTo>
                <a:cubicBezTo>
                  <a:pt x="579655" y="1360044"/>
                  <a:pt x="574230" y="1372270"/>
                  <a:pt x="566057" y="1382486"/>
                </a:cubicBezTo>
                <a:cubicBezTo>
                  <a:pt x="547268" y="1405973"/>
                  <a:pt x="508353" y="1431153"/>
                  <a:pt x="489857" y="1447800"/>
                </a:cubicBezTo>
                <a:cubicBezTo>
                  <a:pt x="470786" y="1464964"/>
                  <a:pt x="456776" y="1487995"/>
                  <a:pt x="435428" y="1502228"/>
                </a:cubicBezTo>
                <a:cubicBezTo>
                  <a:pt x="424542" y="1509485"/>
                  <a:pt x="412822" y="1515624"/>
                  <a:pt x="402771" y="1524000"/>
                </a:cubicBezTo>
                <a:cubicBezTo>
                  <a:pt x="390945" y="1533855"/>
                  <a:pt x="381941" y="1546802"/>
                  <a:pt x="370114" y="1556657"/>
                </a:cubicBezTo>
                <a:cubicBezTo>
                  <a:pt x="360063" y="1565032"/>
                  <a:pt x="347303" y="1569813"/>
                  <a:pt x="337457" y="1578428"/>
                </a:cubicBezTo>
                <a:cubicBezTo>
                  <a:pt x="318147" y="1595324"/>
                  <a:pt x="301171" y="1614714"/>
                  <a:pt x="283028" y="1632857"/>
                </a:cubicBezTo>
                <a:lnTo>
                  <a:pt x="250371" y="1665514"/>
                </a:lnTo>
                <a:lnTo>
                  <a:pt x="206828" y="1709057"/>
                </a:lnTo>
                <a:cubicBezTo>
                  <a:pt x="195942" y="1716314"/>
                  <a:pt x="184387" y="1722655"/>
                  <a:pt x="174171" y="1730828"/>
                </a:cubicBezTo>
                <a:cubicBezTo>
                  <a:pt x="166157" y="1737239"/>
                  <a:pt x="158558" y="1744389"/>
                  <a:pt x="152400" y="1752600"/>
                </a:cubicBezTo>
                <a:cubicBezTo>
                  <a:pt x="136701" y="1773533"/>
                  <a:pt x="127359" y="1799412"/>
                  <a:pt x="108857" y="1817914"/>
                </a:cubicBezTo>
                <a:cubicBezTo>
                  <a:pt x="101600" y="1825171"/>
                  <a:pt x="93243" y="1831475"/>
                  <a:pt x="87085" y="1839686"/>
                </a:cubicBezTo>
                <a:cubicBezTo>
                  <a:pt x="71386" y="1860619"/>
                  <a:pt x="51818" y="1880177"/>
                  <a:pt x="43543" y="1905000"/>
                </a:cubicBezTo>
                <a:lnTo>
                  <a:pt x="10885" y="2002971"/>
                </a:lnTo>
                <a:lnTo>
                  <a:pt x="0" y="2035628"/>
                </a:lnTo>
                <a:cubicBezTo>
                  <a:pt x="3628" y="2093685"/>
                  <a:pt x="4796" y="2151949"/>
                  <a:pt x="10885" y="2209800"/>
                </a:cubicBezTo>
                <a:cubicBezTo>
                  <a:pt x="12086" y="2221211"/>
                  <a:pt x="18619" y="2231424"/>
                  <a:pt x="21771" y="2242457"/>
                </a:cubicBezTo>
                <a:cubicBezTo>
                  <a:pt x="25881" y="2256842"/>
                  <a:pt x="28547" y="2271615"/>
                  <a:pt x="32657" y="2286000"/>
                </a:cubicBezTo>
                <a:cubicBezTo>
                  <a:pt x="38500" y="2306450"/>
                  <a:pt x="47645" y="2337179"/>
                  <a:pt x="65314" y="2351314"/>
                </a:cubicBezTo>
                <a:cubicBezTo>
                  <a:pt x="74274" y="2358482"/>
                  <a:pt x="86719" y="2359950"/>
                  <a:pt x="97971" y="2362200"/>
                </a:cubicBezTo>
                <a:cubicBezTo>
                  <a:pt x="123131" y="2367232"/>
                  <a:pt x="148771" y="2369457"/>
                  <a:pt x="174171" y="2373086"/>
                </a:cubicBezTo>
                <a:cubicBezTo>
                  <a:pt x="238383" y="2368146"/>
                  <a:pt x="306739" y="2368598"/>
                  <a:pt x="370114" y="2351314"/>
                </a:cubicBezTo>
                <a:cubicBezTo>
                  <a:pt x="392254" y="2345276"/>
                  <a:pt x="435428" y="2329543"/>
                  <a:pt x="435428" y="2329543"/>
                </a:cubicBezTo>
                <a:cubicBezTo>
                  <a:pt x="509543" y="2255428"/>
                  <a:pt x="393731" y="2368393"/>
                  <a:pt x="489857" y="2286000"/>
                </a:cubicBezTo>
                <a:cubicBezTo>
                  <a:pt x="556559" y="2228827"/>
                  <a:pt x="513150" y="2262327"/>
                  <a:pt x="555171" y="2209800"/>
                </a:cubicBezTo>
                <a:cubicBezTo>
                  <a:pt x="561582" y="2201786"/>
                  <a:pt x="570532" y="2196042"/>
                  <a:pt x="576943" y="2188028"/>
                </a:cubicBezTo>
                <a:cubicBezTo>
                  <a:pt x="603465" y="2154876"/>
                  <a:pt x="598135" y="2150940"/>
                  <a:pt x="620485" y="2111828"/>
                </a:cubicBezTo>
                <a:cubicBezTo>
                  <a:pt x="626976" y="2100469"/>
                  <a:pt x="636406" y="2090873"/>
                  <a:pt x="642257" y="2079171"/>
                </a:cubicBezTo>
                <a:cubicBezTo>
                  <a:pt x="647389" y="2068908"/>
                  <a:pt x="647570" y="2056545"/>
                  <a:pt x="653143" y="2046514"/>
                </a:cubicBezTo>
                <a:cubicBezTo>
                  <a:pt x="665850" y="2023641"/>
                  <a:pt x="688410" y="2006023"/>
                  <a:pt x="696685" y="1981200"/>
                </a:cubicBezTo>
                <a:cubicBezTo>
                  <a:pt x="700314" y="1970314"/>
                  <a:pt x="701998" y="1958574"/>
                  <a:pt x="707571" y="1948543"/>
                </a:cubicBezTo>
                <a:cubicBezTo>
                  <a:pt x="720278" y="1925670"/>
                  <a:pt x="736600" y="1905000"/>
                  <a:pt x="751114" y="1883228"/>
                </a:cubicBezTo>
                <a:cubicBezTo>
                  <a:pt x="767282" y="1858976"/>
                  <a:pt x="772495" y="1846529"/>
                  <a:pt x="794657" y="1828800"/>
                </a:cubicBezTo>
                <a:cubicBezTo>
                  <a:pt x="840464" y="1792155"/>
                  <a:pt x="817662" y="1823732"/>
                  <a:pt x="859971" y="1774371"/>
                </a:cubicBezTo>
                <a:cubicBezTo>
                  <a:pt x="871778" y="1760596"/>
                  <a:pt x="881013" y="1744766"/>
                  <a:pt x="892628" y="1730828"/>
                </a:cubicBezTo>
                <a:cubicBezTo>
                  <a:pt x="912016" y="1707563"/>
                  <a:pt x="920693" y="1704862"/>
                  <a:pt x="947057" y="1687286"/>
                </a:cubicBezTo>
                <a:cubicBezTo>
                  <a:pt x="1000883" y="1606544"/>
                  <a:pt x="938897" y="1694900"/>
                  <a:pt x="990600" y="1632857"/>
                </a:cubicBezTo>
                <a:cubicBezTo>
                  <a:pt x="1002215" y="1618919"/>
                  <a:pt x="1012712" y="1604078"/>
                  <a:pt x="1023257" y="1589314"/>
                </a:cubicBezTo>
                <a:cubicBezTo>
                  <a:pt x="1030861" y="1578668"/>
                  <a:pt x="1036855" y="1566873"/>
                  <a:pt x="1045028" y="1556657"/>
                </a:cubicBezTo>
                <a:cubicBezTo>
                  <a:pt x="1051439" y="1548643"/>
                  <a:pt x="1059543" y="1542143"/>
                  <a:pt x="1066800" y="1534886"/>
                </a:cubicBezTo>
                <a:cubicBezTo>
                  <a:pt x="1084669" y="1481273"/>
                  <a:pt x="1064891" y="1518333"/>
                  <a:pt x="1110343" y="1480457"/>
                </a:cubicBezTo>
                <a:cubicBezTo>
                  <a:pt x="1139640" y="1456044"/>
                  <a:pt x="1140909" y="1441472"/>
                  <a:pt x="1175657" y="1426028"/>
                </a:cubicBezTo>
                <a:cubicBezTo>
                  <a:pt x="1196628" y="1416707"/>
                  <a:pt x="1219200" y="1411514"/>
                  <a:pt x="1240971" y="1404257"/>
                </a:cubicBezTo>
                <a:lnTo>
                  <a:pt x="1273628" y="1393371"/>
                </a:lnTo>
                <a:cubicBezTo>
                  <a:pt x="1309914" y="1397000"/>
                  <a:pt x="1349868" y="1387949"/>
                  <a:pt x="1382485" y="1404257"/>
                </a:cubicBezTo>
                <a:cubicBezTo>
                  <a:pt x="1405889" y="1415959"/>
                  <a:pt x="1411514" y="1447800"/>
                  <a:pt x="1426028" y="1469571"/>
                </a:cubicBezTo>
                <a:lnTo>
                  <a:pt x="1447800" y="1502228"/>
                </a:lnTo>
                <a:cubicBezTo>
                  <a:pt x="1455057" y="1513114"/>
                  <a:pt x="1460320" y="1525635"/>
                  <a:pt x="1469571" y="1534886"/>
                </a:cubicBezTo>
                <a:cubicBezTo>
                  <a:pt x="1497949" y="1563263"/>
                  <a:pt x="1527768" y="1585965"/>
                  <a:pt x="1545771" y="1621971"/>
                </a:cubicBezTo>
                <a:cubicBezTo>
                  <a:pt x="1554510" y="1639449"/>
                  <a:pt x="1559607" y="1658544"/>
                  <a:pt x="1567543" y="1676400"/>
                </a:cubicBezTo>
                <a:cubicBezTo>
                  <a:pt x="1579725" y="1703809"/>
                  <a:pt x="1605804" y="1751738"/>
                  <a:pt x="1621971" y="1774371"/>
                </a:cubicBezTo>
                <a:cubicBezTo>
                  <a:pt x="1627937" y="1782723"/>
                  <a:pt x="1636486" y="1788886"/>
                  <a:pt x="1643743" y="1796143"/>
                </a:cubicBezTo>
                <a:cubicBezTo>
                  <a:pt x="1670742" y="1877144"/>
                  <a:pt x="1629300" y="1769039"/>
                  <a:pt x="1698171" y="1872343"/>
                </a:cubicBezTo>
                <a:cubicBezTo>
                  <a:pt x="1705428" y="1883229"/>
                  <a:pt x="1711567" y="1894949"/>
                  <a:pt x="1719943" y="1905000"/>
                </a:cubicBezTo>
                <a:cubicBezTo>
                  <a:pt x="1767130" y="1961624"/>
                  <a:pt x="1735305" y="1916612"/>
                  <a:pt x="1785257" y="1959428"/>
                </a:cubicBezTo>
                <a:cubicBezTo>
                  <a:pt x="1800842" y="1972786"/>
                  <a:pt x="1814286" y="1988457"/>
                  <a:pt x="1828800" y="2002971"/>
                </a:cubicBezTo>
                <a:cubicBezTo>
                  <a:pt x="1836057" y="2010228"/>
                  <a:pt x="1840834" y="2021498"/>
                  <a:pt x="1850571" y="2024743"/>
                </a:cubicBezTo>
                <a:lnTo>
                  <a:pt x="1915885" y="2046514"/>
                </a:lnTo>
                <a:cubicBezTo>
                  <a:pt x="1958412" y="2089041"/>
                  <a:pt x="1913787" y="2050908"/>
                  <a:pt x="1970314" y="2079171"/>
                </a:cubicBezTo>
                <a:cubicBezTo>
                  <a:pt x="1982016" y="2085022"/>
                  <a:pt x="1992755" y="2092770"/>
                  <a:pt x="2002971" y="2100943"/>
                </a:cubicBezTo>
                <a:cubicBezTo>
                  <a:pt x="2010985" y="2107354"/>
                  <a:pt x="2015942" y="2117434"/>
                  <a:pt x="2024743" y="2122714"/>
                </a:cubicBezTo>
                <a:cubicBezTo>
                  <a:pt x="2034582" y="2128618"/>
                  <a:pt x="2046514" y="2129971"/>
                  <a:pt x="2057400" y="2133600"/>
                </a:cubicBezTo>
                <a:cubicBezTo>
                  <a:pt x="2064657" y="2144486"/>
                  <a:pt x="2070657" y="2156324"/>
                  <a:pt x="2079171" y="2166257"/>
                </a:cubicBezTo>
                <a:cubicBezTo>
                  <a:pt x="2092529" y="2181842"/>
                  <a:pt x="2108200" y="2195286"/>
                  <a:pt x="2122714" y="2209800"/>
                </a:cubicBezTo>
                <a:lnTo>
                  <a:pt x="2155371" y="2242457"/>
                </a:lnTo>
                <a:cubicBezTo>
                  <a:pt x="2162628" y="2249714"/>
                  <a:pt x="2167186" y="2261739"/>
                  <a:pt x="2177143" y="2264228"/>
                </a:cubicBezTo>
                <a:cubicBezTo>
                  <a:pt x="2191657" y="2267857"/>
                  <a:pt x="2206677" y="2269861"/>
                  <a:pt x="2220685" y="2275114"/>
                </a:cubicBezTo>
                <a:cubicBezTo>
                  <a:pt x="2235879" y="2280812"/>
                  <a:pt x="2249161" y="2290859"/>
                  <a:pt x="2264228" y="2296886"/>
                </a:cubicBezTo>
                <a:cubicBezTo>
                  <a:pt x="2285536" y="2305409"/>
                  <a:pt x="2329543" y="2318657"/>
                  <a:pt x="2329543" y="2318657"/>
                </a:cubicBezTo>
                <a:cubicBezTo>
                  <a:pt x="2380343" y="2315028"/>
                  <a:pt x="2432534" y="2320123"/>
                  <a:pt x="2481943" y="2307771"/>
                </a:cubicBezTo>
                <a:cubicBezTo>
                  <a:pt x="2529108" y="2295980"/>
                  <a:pt x="2546969" y="2259025"/>
                  <a:pt x="2579914" y="2231571"/>
                </a:cubicBezTo>
                <a:cubicBezTo>
                  <a:pt x="2662307" y="2162910"/>
                  <a:pt x="2571001" y="2251370"/>
                  <a:pt x="2634343" y="2188028"/>
                </a:cubicBezTo>
                <a:cubicBezTo>
                  <a:pt x="2637971" y="2177142"/>
                  <a:pt x="2639324" y="2165210"/>
                  <a:pt x="2645228" y="2155371"/>
                </a:cubicBezTo>
                <a:cubicBezTo>
                  <a:pt x="2650508" y="2146570"/>
                  <a:pt x="2662410" y="2142780"/>
                  <a:pt x="2667000" y="2133600"/>
                </a:cubicBezTo>
                <a:cubicBezTo>
                  <a:pt x="2673691" y="2120219"/>
                  <a:pt x="2673775" y="2104442"/>
                  <a:pt x="2677885" y="2090057"/>
                </a:cubicBezTo>
                <a:cubicBezTo>
                  <a:pt x="2681037" y="2079024"/>
                  <a:pt x="2685142" y="2068286"/>
                  <a:pt x="2688771" y="2057400"/>
                </a:cubicBezTo>
                <a:cubicBezTo>
                  <a:pt x="2679938" y="1986734"/>
                  <a:pt x="2682981" y="1982706"/>
                  <a:pt x="2667000" y="1926771"/>
                </a:cubicBezTo>
                <a:cubicBezTo>
                  <a:pt x="2663848" y="1915738"/>
                  <a:pt x="2662479" y="1903661"/>
                  <a:pt x="2656114" y="1894114"/>
                </a:cubicBezTo>
                <a:cubicBezTo>
                  <a:pt x="2647575" y="1881305"/>
                  <a:pt x="2634343" y="1872343"/>
                  <a:pt x="2623457" y="1861457"/>
                </a:cubicBezTo>
                <a:cubicBezTo>
                  <a:pt x="2605586" y="1807847"/>
                  <a:pt x="2625365" y="1844904"/>
                  <a:pt x="2579914" y="1807028"/>
                </a:cubicBezTo>
                <a:cubicBezTo>
                  <a:pt x="2537799" y="1771932"/>
                  <a:pt x="2555600" y="1771363"/>
                  <a:pt x="2503714" y="1741714"/>
                </a:cubicBezTo>
                <a:cubicBezTo>
                  <a:pt x="2493751" y="1736021"/>
                  <a:pt x="2481320" y="1735960"/>
                  <a:pt x="2471057" y="1730828"/>
                </a:cubicBezTo>
                <a:cubicBezTo>
                  <a:pt x="2426387" y="1708493"/>
                  <a:pt x="2450376" y="1714284"/>
                  <a:pt x="2416628" y="1687286"/>
                </a:cubicBezTo>
                <a:cubicBezTo>
                  <a:pt x="2406412" y="1679113"/>
                  <a:pt x="2394857" y="1672771"/>
                  <a:pt x="2383971" y="1665514"/>
                </a:cubicBezTo>
                <a:cubicBezTo>
                  <a:pt x="2360873" y="1630868"/>
                  <a:pt x="2341877" y="1593123"/>
                  <a:pt x="2307771" y="1567543"/>
                </a:cubicBezTo>
                <a:cubicBezTo>
                  <a:pt x="2290845" y="1554848"/>
                  <a:pt x="2270560" y="1547184"/>
                  <a:pt x="2253343" y="1534886"/>
                </a:cubicBezTo>
                <a:cubicBezTo>
                  <a:pt x="2244991" y="1528920"/>
                  <a:pt x="2239923" y="1519080"/>
                  <a:pt x="2231571" y="1513114"/>
                </a:cubicBezTo>
                <a:cubicBezTo>
                  <a:pt x="2214354" y="1500816"/>
                  <a:pt x="2194747" y="1492193"/>
                  <a:pt x="2177143" y="1480457"/>
                </a:cubicBezTo>
                <a:cubicBezTo>
                  <a:pt x="2162047" y="1470393"/>
                  <a:pt x="2148363" y="1458345"/>
                  <a:pt x="2133600" y="1447800"/>
                </a:cubicBezTo>
                <a:cubicBezTo>
                  <a:pt x="2101996" y="1425226"/>
                  <a:pt x="2089015" y="1421034"/>
                  <a:pt x="2057400" y="1393371"/>
                </a:cubicBezTo>
                <a:cubicBezTo>
                  <a:pt x="2041952" y="1379854"/>
                  <a:pt x="2028371" y="1364342"/>
                  <a:pt x="2013857" y="1349828"/>
                </a:cubicBezTo>
                <a:lnTo>
                  <a:pt x="1981200" y="1317171"/>
                </a:lnTo>
                <a:cubicBezTo>
                  <a:pt x="1973943" y="1309914"/>
                  <a:pt x="1965586" y="1303611"/>
                  <a:pt x="1959428" y="1295400"/>
                </a:cubicBezTo>
                <a:cubicBezTo>
                  <a:pt x="1948542" y="1280886"/>
                  <a:pt x="1939600" y="1264686"/>
                  <a:pt x="1926771" y="1251857"/>
                </a:cubicBezTo>
                <a:cubicBezTo>
                  <a:pt x="1902615" y="1227701"/>
                  <a:pt x="1856438" y="1203817"/>
                  <a:pt x="1828800" y="1186543"/>
                </a:cubicBezTo>
                <a:cubicBezTo>
                  <a:pt x="1817706" y="1179609"/>
                  <a:pt x="1806076" y="1173285"/>
                  <a:pt x="1796143" y="1164771"/>
                </a:cubicBezTo>
                <a:cubicBezTo>
                  <a:pt x="1780558" y="1151413"/>
                  <a:pt x="1767114" y="1135742"/>
                  <a:pt x="1752600" y="1121228"/>
                </a:cubicBezTo>
                <a:cubicBezTo>
                  <a:pt x="1724423" y="1093051"/>
                  <a:pt x="1689421" y="1062319"/>
                  <a:pt x="1676400" y="1023257"/>
                </a:cubicBezTo>
                <a:lnTo>
                  <a:pt x="1665514" y="990600"/>
                </a:lnTo>
                <a:cubicBezTo>
                  <a:pt x="1681336" y="943133"/>
                  <a:pt x="1680305" y="927130"/>
                  <a:pt x="1709057" y="892628"/>
                </a:cubicBezTo>
                <a:cubicBezTo>
                  <a:pt x="1718912" y="880801"/>
                  <a:pt x="1729887" y="869826"/>
                  <a:pt x="1741714" y="859971"/>
                </a:cubicBezTo>
                <a:cubicBezTo>
                  <a:pt x="1751765" y="851596"/>
                  <a:pt x="1764155" y="846373"/>
                  <a:pt x="1774371" y="838200"/>
                </a:cubicBezTo>
                <a:cubicBezTo>
                  <a:pt x="1782385" y="831789"/>
                  <a:pt x="1788129" y="822839"/>
                  <a:pt x="1796143" y="816428"/>
                </a:cubicBezTo>
                <a:cubicBezTo>
                  <a:pt x="1826288" y="792312"/>
                  <a:pt x="1826965" y="795269"/>
                  <a:pt x="1861457" y="783771"/>
                </a:cubicBezTo>
                <a:cubicBezTo>
                  <a:pt x="2019313" y="665380"/>
                  <a:pt x="1821296" y="806720"/>
                  <a:pt x="1937657" y="740228"/>
                </a:cubicBezTo>
                <a:cubicBezTo>
                  <a:pt x="2031426" y="686646"/>
                  <a:pt x="1931661" y="725692"/>
                  <a:pt x="2024743" y="685800"/>
                </a:cubicBezTo>
                <a:cubicBezTo>
                  <a:pt x="2124526" y="643036"/>
                  <a:pt x="1985469" y="712908"/>
                  <a:pt x="2090057" y="653143"/>
                </a:cubicBezTo>
                <a:cubicBezTo>
                  <a:pt x="2104146" y="645092"/>
                  <a:pt x="2121041" y="641647"/>
                  <a:pt x="2133600" y="631371"/>
                </a:cubicBezTo>
                <a:cubicBezTo>
                  <a:pt x="2248147" y="537651"/>
                  <a:pt x="2163386" y="566774"/>
                  <a:pt x="2253343" y="544286"/>
                </a:cubicBezTo>
                <a:cubicBezTo>
                  <a:pt x="2315019" y="553096"/>
                  <a:pt x="2321756" y="551391"/>
                  <a:pt x="2373085" y="566057"/>
                </a:cubicBezTo>
                <a:cubicBezTo>
                  <a:pt x="2384118" y="569209"/>
                  <a:pt x="2395480" y="571811"/>
                  <a:pt x="2405743" y="576943"/>
                </a:cubicBezTo>
                <a:cubicBezTo>
                  <a:pt x="2417445" y="582794"/>
                  <a:pt x="2427514" y="591457"/>
                  <a:pt x="2438400" y="598714"/>
                </a:cubicBezTo>
                <a:cubicBezTo>
                  <a:pt x="2505408" y="699227"/>
                  <a:pt x="2419898" y="575587"/>
                  <a:pt x="2481943" y="653143"/>
                </a:cubicBezTo>
                <a:cubicBezTo>
                  <a:pt x="2490116" y="663359"/>
                  <a:pt x="2495022" y="676022"/>
                  <a:pt x="2503714" y="685800"/>
                </a:cubicBezTo>
                <a:cubicBezTo>
                  <a:pt x="2524169" y="708812"/>
                  <a:pt x="2551949" y="725496"/>
                  <a:pt x="2569028" y="751114"/>
                </a:cubicBezTo>
                <a:cubicBezTo>
                  <a:pt x="2610959" y="814009"/>
                  <a:pt x="2567012" y="757161"/>
                  <a:pt x="2623457" y="805543"/>
                </a:cubicBezTo>
                <a:cubicBezTo>
                  <a:pt x="2698740" y="870072"/>
                  <a:pt x="2630879" y="834638"/>
                  <a:pt x="2721428" y="870857"/>
                </a:cubicBezTo>
                <a:cubicBezTo>
                  <a:pt x="2739571" y="889000"/>
                  <a:pt x="2754508" y="911054"/>
                  <a:pt x="2775857" y="925286"/>
                </a:cubicBezTo>
                <a:cubicBezTo>
                  <a:pt x="2813285" y="950238"/>
                  <a:pt x="2824157" y="956123"/>
                  <a:pt x="2862943" y="990600"/>
                </a:cubicBezTo>
                <a:cubicBezTo>
                  <a:pt x="2924931" y="1045701"/>
                  <a:pt x="2881236" y="1025727"/>
                  <a:pt x="2939143" y="1045028"/>
                </a:cubicBezTo>
                <a:cubicBezTo>
                  <a:pt x="2955937" y="1057624"/>
                  <a:pt x="2989631" y="1079690"/>
                  <a:pt x="3004457" y="1099457"/>
                </a:cubicBezTo>
                <a:cubicBezTo>
                  <a:pt x="3020157" y="1120390"/>
                  <a:pt x="3048000" y="1164771"/>
                  <a:pt x="3048000" y="1164771"/>
                </a:cubicBezTo>
                <a:cubicBezTo>
                  <a:pt x="3084597" y="1274570"/>
                  <a:pt x="3028745" y="1104220"/>
                  <a:pt x="3069771" y="1240971"/>
                </a:cubicBezTo>
                <a:cubicBezTo>
                  <a:pt x="3076366" y="1262952"/>
                  <a:pt x="3078813" y="1287191"/>
                  <a:pt x="3091543" y="1306286"/>
                </a:cubicBezTo>
                <a:cubicBezTo>
                  <a:pt x="3098800" y="1317172"/>
                  <a:pt x="3103098" y="1330770"/>
                  <a:pt x="3113314" y="1338943"/>
                </a:cubicBezTo>
                <a:cubicBezTo>
                  <a:pt x="3122274" y="1346111"/>
                  <a:pt x="3135085" y="1346200"/>
                  <a:pt x="3145971" y="1349828"/>
                </a:cubicBezTo>
                <a:cubicBezTo>
                  <a:pt x="3180943" y="1384800"/>
                  <a:pt x="3153966" y="1365290"/>
                  <a:pt x="3211285" y="1382486"/>
                </a:cubicBezTo>
                <a:cubicBezTo>
                  <a:pt x="3233266" y="1389080"/>
                  <a:pt x="3254828" y="1397000"/>
                  <a:pt x="3276600" y="1404257"/>
                </a:cubicBezTo>
                <a:cubicBezTo>
                  <a:pt x="3287486" y="1407886"/>
                  <a:pt x="3298056" y="1412654"/>
                  <a:pt x="3309257" y="1415143"/>
                </a:cubicBezTo>
                <a:lnTo>
                  <a:pt x="3407228" y="1436914"/>
                </a:lnTo>
                <a:cubicBezTo>
                  <a:pt x="3490083" y="1492150"/>
                  <a:pt x="3489184" y="1493793"/>
                  <a:pt x="3559628" y="1534886"/>
                </a:cubicBezTo>
                <a:cubicBezTo>
                  <a:pt x="3584897" y="1549626"/>
                  <a:pt x="3611487" y="1562200"/>
                  <a:pt x="3635828" y="1578428"/>
                </a:cubicBezTo>
                <a:cubicBezTo>
                  <a:pt x="3646714" y="1585685"/>
                  <a:pt x="3658707" y="1591508"/>
                  <a:pt x="3668485" y="1600200"/>
                </a:cubicBezTo>
                <a:cubicBezTo>
                  <a:pt x="3691497" y="1620655"/>
                  <a:pt x="3733800" y="1665514"/>
                  <a:pt x="3733800" y="1665514"/>
                </a:cubicBezTo>
                <a:cubicBezTo>
                  <a:pt x="3747488" y="1706580"/>
                  <a:pt x="3750797" y="1726055"/>
                  <a:pt x="3788228" y="1763486"/>
                </a:cubicBezTo>
                <a:lnTo>
                  <a:pt x="3842657" y="1817914"/>
                </a:lnTo>
                <a:lnTo>
                  <a:pt x="3886200" y="1905000"/>
                </a:lnTo>
                <a:cubicBezTo>
                  <a:pt x="3893457" y="1919514"/>
                  <a:pt x="3898969" y="1935041"/>
                  <a:pt x="3907971" y="1948543"/>
                </a:cubicBezTo>
                <a:lnTo>
                  <a:pt x="3929743" y="1981200"/>
                </a:lnTo>
                <a:cubicBezTo>
                  <a:pt x="3922486" y="2024743"/>
                  <a:pt x="3939185" y="2080614"/>
                  <a:pt x="3907971" y="2111828"/>
                </a:cubicBezTo>
                <a:lnTo>
                  <a:pt x="3864428" y="2155371"/>
                </a:lnTo>
                <a:cubicBezTo>
                  <a:pt x="3857171" y="2162628"/>
                  <a:pt x="3851197" y="2171450"/>
                  <a:pt x="3842657" y="2177143"/>
                </a:cubicBezTo>
                <a:cubicBezTo>
                  <a:pt x="3831771" y="2184400"/>
                  <a:pt x="3820051" y="2190539"/>
                  <a:pt x="3810000" y="2198914"/>
                </a:cubicBezTo>
                <a:cubicBezTo>
                  <a:pt x="3798173" y="2208769"/>
                  <a:pt x="3790152" y="2223032"/>
                  <a:pt x="3777343" y="2231571"/>
                </a:cubicBezTo>
                <a:cubicBezTo>
                  <a:pt x="3767795" y="2237936"/>
                  <a:pt x="3755232" y="2237937"/>
                  <a:pt x="3744685" y="2242457"/>
                </a:cubicBezTo>
                <a:cubicBezTo>
                  <a:pt x="3729770" y="2248849"/>
                  <a:pt x="3715058" y="2255879"/>
                  <a:pt x="3701143" y="2264228"/>
                </a:cubicBezTo>
                <a:cubicBezTo>
                  <a:pt x="3678706" y="2277690"/>
                  <a:pt x="3660651" y="2299496"/>
                  <a:pt x="3635828" y="2307771"/>
                </a:cubicBezTo>
                <a:cubicBezTo>
                  <a:pt x="3624942" y="2311400"/>
                  <a:pt x="3613434" y="2313525"/>
                  <a:pt x="3603171" y="2318657"/>
                </a:cubicBezTo>
                <a:cubicBezTo>
                  <a:pt x="3538225" y="2351130"/>
                  <a:pt x="3601221" y="2338101"/>
                  <a:pt x="3516085" y="2394857"/>
                </a:cubicBezTo>
                <a:lnTo>
                  <a:pt x="3483428" y="2416628"/>
                </a:lnTo>
                <a:cubicBezTo>
                  <a:pt x="3468914" y="2438400"/>
                  <a:pt x="3458387" y="2463441"/>
                  <a:pt x="3439885" y="2481943"/>
                </a:cubicBezTo>
                <a:lnTo>
                  <a:pt x="3374571" y="2547257"/>
                </a:lnTo>
                <a:cubicBezTo>
                  <a:pt x="3360057" y="2561771"/>
                  <a:pt x="3347056" y="2577977"/>
                  <a:pt x="3331028" y="2590800"/>
                </a:cubicBezTo>
                <a:cubicBezTo>
                  <a:pt x="3312885" y="2605314"/>
                  <a:pt x="3294085" y="2619043"/>
                  <a:pt x="3276600" y="2634343"/>
                </a:cubicBezTo>
                <a:cubicBezTo>
                  <a:pt x="3265014" y="2644480"/>
                  <a:pt x="3255770" y="2657145"/>
                  <a:pt x="3243943" y="2667000"/>
                </a:cubicBezTo>
                <a:cubicBezTo>
                  <a:pt x="3224655" y="2683073"/>
                  <a:pt x="3189657" y="2701152"/>
                  <a:pt x="3167743" y="2710543"/>
                </a:cubicBezTo>
                <a:cubicBezTo>
                  <a:pt x="3157196" y="2715063"/>
                  <a:pt x="3145971" y="2717800"/>
                  <a:pt x="3135085" y="2721428"/>
                </a:cubicBezTo>
                <a:cubicBezTo>
                  <a:pt x="3124199" y="2728685"/>
                  <a:pt x="3112479" y="2734824"/>
                  <a:pt x="3102428" y="2743200"/>
                </a:cubicBezTo>
                <a:cubicBezTo>
                  <a:pt x="3090602" y="2753055"/>
                  <a:pt x="3082580" y="2767318"/>
                  <a:pt x="3069771" y="2775857"/>
                </a:cubicBezTo>
                <a:cubicBezTo>
                  <a:pt x="3060224" y="2782222"/>
                  <a:pt x="3048000" y="2783114"/>
                  <a:pt x="3037114" y="2786743"/>
                </a:cubicBezTo>
                <a:cubicBezTo>
                  <a:pt x="3026228" y="2797629"/>
                  <a:pt x="3016284" y="2809545"/>
                  <a:pt x="3004457" y="2819400"/>
                </a:cubicBezTo>
                <a:cubicBezTo>
                  <a:pt x="2913525" y="2895177"/>
                  <a:pt x="3034551" y="2778420"/>
                  <a:pt x="2939143" y="2873828"/>
                </a:cubicBezTo>
                <a:cubicBezTo>
                  <a:pt x="2935514" y="2884714"/>
                  <a:pt x="2934161" y="2896646"/>
                  <a:pt x="2928257" y="2906486"/>
                </a:cubicBezTo>
                <a:cubicBezTo>
                  <a:pt x="2922977" y="2915287"/>
                  <a:pt x="2913055" y="2920373"/>
                  <a:pt x="2906485" y="2928257"/>
                </a:cubicBezTo>
                <a:cubicBezTo>
                  <a:pt x="2894870" y="2942195"/>
                  <a:pt x="2884714" y="2957286"/>
                  <a:pt x="2873828" y="2971800"/>
                </a:cubicBezTo>
                <a:cubicBezTo>
                  <a:pt x="2870200" y="2982686"/>
                  <a:pt x="2866095" y="2993424"/>
                  <a:pt x="2862943" y="3004457"/>
                </a:cubicBezTo>
                <a:cubicBezTo>
                  <a:pt x="2852693" y="3040332"/>
                  <a:pt x="2848655" y="3065010"/>
                  <a:pt x="2841171" y="3102428"/>
                </a:cubicBezTo>
                <a:cubicBezTo>
                  <a:pt x="2844800" y="3145971"/>
                  <a:pt x="2843488" y="3190212"/>
                  <a:pt x="2852057" y="3233057"/>
                </a:cubicBezTo>
                <a:cubicBezTo>
                  <a:pt x="2860213" y="3273835"/>
                  <a:pt x="2878941" y="3262828"/>
                  <a:pt x="2906485" y="3276600"/>
                </a:cubicBezTo>
                <a:cubicBezTo>
                  <a:pt x="2918187" y="3282451"/>
                  <a:pt x="2926731" y="3294234"/>
                  <a:pt x="2939143" y="3298371"/>
                </a:cubicBezTo>
                <a:cubicBezTo>
                  <a:pt x="2960082" y="3305351"/>
                  <a:pt x="2982911" y="3304469"/>
                  <a:pt x="3004457" y="3309257"/>
                </a:cubicBezTo>
                <a:cubicBezTo>
                  <a:pt x="3015658" y="3311746"/>
                  <a:pt x="3025913" y="3317654"/>
                  <a:pt x="3037114" y="3320143"/>
                </a:cubicBezTo>
                <a:cubicBezTo>
                  <a:pt x="3058660" y="3324931"/>
                  <a:pt x="3080657" y="3327400"/>
                  <a:pt x="3102428" y="3331028"/>
                </a:cubicBezTo>
                <a:cubicBezTo>
                  <a:pt x="3142342" y="3327400"/>
                  <a:pt x="3182495" y="3325811"/>
                  <a:pt x="3222171" y="3320143"/>
                </a:cubicBezTo>
                <a:cubicBezTo>
                  <a:pt x="3233530" y="3318520"/>
                  <a:pt x="3243795" y="3312409"/>
                  <a:pt x="3254828" y="3309257"/>
                </a:cubicBezTo>
                <a:cubicBezTo>
                  <a:pt x="3269213" y="3305147"/>
                  <a:pt x="3283560" y="3300487"/>
                  <a:pt x="3298371" y="3298371"/>
                </a:cubicBezTo>
                <a:cubicBezTo>
                  <a:pt x="3334471" y="3293214"/>
                  <a:pt x="3370942" y="3291114"/>
                  <a:pt x="3407228" y="3287486"/>
                </a:cubicBezTo>
                <a:cubicBezTo>
                  <a:pt x="3439958" y="3276576"/>
                  <a:pt x="3444406" y="3278275"/>
                  <a:pt x="3472543" y="3254828"/>
                </a:cubicBezTo>
                <a:cubicBezTo>
                  <a:pt x="3526904" y="3209528"/>
                  <a:pt x="3480466" y="3230415"/>
                  <a:pt x="3537857" y="3211286"/>
                </a:cubicBezTo>
                <a:cubicBezTo>
                  <a:pt x="3642675" y="3106468"/>
                  <a:pt x="3536856" y="3217980"/>
                  <a:pt x="3603171" y="3135086"/>
                </a:cubicBezTo>
                <a:cubicBezTo>
                  <a:pt x="3625791" y="3106811"/>
                  <a:pt x="3629961" y="3118351"/>
                  <a:pt x="3646714" y="3080657"/>
                </a:cubicBezTo>
                <a:cubicBezTo>
                  <a:pt x="3656034" y="3059686"/>
                  <a:pt x="3661228" y="3037114"/>
                  <a:pt x="3668485" y="3015343"/>
                </a:cubicBezTo>
                <a:lnTo>
                  <a:pt x="3679371" y="2982686"/>
                </a:lnTo>
                <a:cubicBezTo>
                  <a:pt x="3683000" y="2971800"/>
                  <a:pt x="3683892" y="2959576"/>
                  <a:pt x="3690257" y="2950028"/>
                </a:cubicBezTo>
                <a:cubicBezTo>
                  <a:pt x="3697514" y="2939142"/>
                  <a:pt x="3703653" y="2927422"/>
                  <a:pt x="3712028" y="2917371"/>
                </a:cubicBezTo>
                <a:cubicBezTo>
                  <a:pt x="3721883" y="2905544"/>
                  <a:pt x="3735448" y="2897030"/>
                  <a:pt x="3744685" y="2884714"/>
                </a:cubicBezTo>
                <a:cubicBezTo>
                  <a:pt x="3757380" y="2867788"/>
                  <a:pt x="3765607" y="2847890"/>
                  <a:pt x="3777343" y="2830286"/>
                </a:cubicBezTo>
                <a:cubicBezTo>
                  <a:pt x="3787407" y="2815190"/>
                  <a:pt x="3799596" y="2801606"/>
                  <a:pt x="3810000" y="2786743"/>
                </a:cubicBezTo>
                <a:cubicBezTo>
                  <a:pt x="3825005" y="2765307"/>
                  <a:pt x="3837843" y="2742361"/>
                  <a:pt x="3853543" y="2721428"/>
                </a:cubicBezTo>
                <a:cubicBezTo>
                  <a:pt x="3864429" y="2706914"/>
                  <a:pt x="3876584" y="2693271"/>
                  <a:pt x="3886200" y="2677886"/>
                </a:cubicBezTo>
                <a:cubicBezTo>
                  <a:pt x="3894801" y="2664125"/>
                  <a:pt x="3899920" y="2648432"/>
                  <a:pt x="3907971" y="2634343"/>
                </a:cubicBezTo>
                <a:cubicBezTo>
                  <a:pt x="3914462" y="2622984"/>
                  <a:pt x="3922486" y="2612572"/>
                  <a:pt x="3929743" y="2601686"/>
                </a:cubicBezTo>
                <a:cubicBezTo>
                  <a:pt x="3948646" y="2544971"/>
                  <a:pt x="3928245" y="2589950"/>
                  <a:pt x="3962400" y="2547257"/>
                </a:cubicBezTo>
                <a:cubicBezTo>
                  <a:pt x="3970573" y="2537041"/>
                  <a:pt x="3976567" y="2525246"/>
                  <a:pt x="3984171" y="2514600"/>
                </a:cubicBezTo>
                <a:cubicBezTo>
                  <a:pt x="3994716" y="2499836"/>
                  <a:pt x="4005942" y="2485571"/>
                  <a:pt x="4016828" y="2471057"/>
                </a:cubicBezTo>
                <a:cubicBezTo>
                  <a:pt x="4020457" y="2460171"/>
                  <a:pt x="4021045" y="2447737"/>
                  <a:pt x="4027714" y="2438400"/>
                </a:cubicBezTo>
                <a:cubicBezTo>
                  <a:pt x="4039645" y="2421697"/>
                  <a:pt x="4056743" y="2409371"/>
                  <a:pt x="4071257" y="2394857"/>
                </a:cubicBezTo>
                <a:cubicBezTo>
                  <a:pt x="4140448" y="2325666"/>
                  <a:pt x="4063662" y="2399373"/>
                  <a:pt x="4147457" y="2329543"/>
                </a:cubicBezTo>
                <a:cubicBezTo>
                  <a:pt x="4155341" y="2322973"/>
                  <a:pt x="4160427" y="2313051"/>
                  <a:pt x="4169228" y="2307771"/>
                </a:cubicBezTo>
                <a:cubicBezTo>
                  <a:pt x="4179067" y="2301867"/>
                  <a:pt x="4190999" y="2300514"/>
                  <a:pt x="4201885" y="2296886"/>
                </a:cubicBezTo>
                <a:cubicBezTo>
                  <a:pt x="4212771" y="2289629"/>
                  <a:pt x="4222587" y="2280428"/>
                  <a:pt x="4234543" y="2275114"/>
                </a:cubicBezTo>
                <a:cubicBezTo>
                  <a:pt x="4255514" y="2265794"/>
                  <a:pt x="4278086" y="2260600"/>
                  <a:pt x="4299857" y="2253343"/>
                </a:cubicBezTo>
                <a:cubicBezTo>
                  <a:pt x="4346713" y="2237724"/>
                  <a:pt x="4321375" y="2245242"/>
                  <a:pt x="4376057" y="2231571"/>
                </a:cubicBezTo>
                <a:cubicBezTo>
                  <a:pt x="4390571" y="2217057"/>
                  <a:pt x="4403572" y="2200851"/>
                  <a:pt x="4419600" y="2188028"/>
                </a:cubicBezTo>
                <a:cubicBezTo>
                  <a:pt x="4440032" y="2171682"/>
                  <a:pt x="4484914" y="2144486"/>
                  <a:pt x="4484914" y="2144486"/>
                </a:cubicBezTo>
                <a:cubicBezTo>
                  <a:pt x="4519414" y="2092733"/>
                  <a:pt x="4502548" y="2124240"/>
                  <a:pt x="4528457" y="2046514"/>
                </a:cubicBezTo>
                <a:lnTo>
                  <a:pt x="4539343" y="2013857"/>
                </a:lnTo>
                <a:cubicBezTo>
                  <a:pt x="4535714" y="1966686"/>
                  <a:pt x="4535836" y="1919075"/>
                  <a:pt x="4528457" y="1872343"/>
                </a:cubicBezTo>
                <a:cubicBezTo>
                  <a:pt x="4523591" y="1841524"/>
                  <a:pt x="4501366" y="1792278"/>
                  <a:pt x="4484914" y="1763486"/>
                </a:cubicBezTo>
                <a:cubicBezTo>
                  <a:pt x="4478423" y="1752127"/>
                  <a:pt x="4468994" y="1742530"/>
                  <a:pt x="4463143" y="1730828"/>
                </a:cubicBezTo>
                <a:cubicBezTo>
                  <a:pt x="4458011" y="1720565"/>
                  <a:pt x="4460371" y="1706285"/>
                  <a:pt x="4452257" y="1698171"/>
                </a:cubicBezTo>
                <a:cubicBezTo>
                  <a:pt x="4433755" y="1679669"/>
                  <a:pt x="4405446" y="1673130"/>
                  <a:pt x="4386943" y="1654628"/>
                </a:cubicBezTo>
                <a:cubicBezTo>
                  <a:pt x="4355236" y="1622923"/>
                  <a:pt x="4317790" y="1583425"/>
                  <a:pt x="4278085" y="1567543"/>
                </a:cubicBezTo>
                <a:cubicBezTo>
                  <a:pt x="4213003" y="1541509"/>
                  <a:pt x="4242195" y="1551950"/>
                  <a:pt x="4191000" y="1534886"/>
                </a:cubicBezTo>
                <a:cubicBezTo>
                  <a:pt x="4180114" y="1527629"/>
                  <a:pt x="4168559" y="1521287"/>
                  <a:pt x="4158343" y="1513114"/>
                </a:cubicBezTo>
                <a:cubicBezTo>
                  <a:pt x="4113648" y="1477358"/>
                  <a:pt x="4162539" y="1503071"/>
                  <a:pt x="4103914" y="1469571"/>
                </a:cubicBezTo>
                <a:cubicBezTo>
                  <a:pt x="4089825" y="1461520"/>
                  <a:pt x="4074132" y="1456400"/>
                  <a:pt x="4060371" y="1447800"/>
                </a:cubicBezTo>
                <a:cubicBezTo>
                  <a:pt x="4044986" y="1438184"/>
                  <a:pt x="4031591" y="1425688"/>
                  <a:pt x="4016828" y="1415143"/>
                </a:cubicBezTo>
                <a:cubicBezTo>
                  <a:pt x="3963787" y="1377256"/>
                  <a:pt x="4002336" y="1411536"/>
                  <a:pt x="3951514" y="1360714"/>
                </a:cubicBezTo>
                <a:cubicBezTo>
                  <a:pt x="3944257" y="1346200"/>
                  <a:pt x="3938744" y="1330673"/>
                  <a:pt x="3929743" y="1317171"/>
                </a:cubicBezTo>
                <a:cubicBezTo>
                  <a:pt x="3910435" y="1288209"/>
                  <a:pt x="3863057" y="1272257"/>
                  <a:pt x="3842657" y="1251857"/>
                </a:cubicBezTo>
                <a:cubicBezTo>
                  <a:pt x="3787639" y="1196839"/>
                  <a:pt x="3817473" y="1217494"/>
                  <a:pt x="3755571" y="1186543"/>
                </a:cubicBezTo>
                <a:cubicBezTo>
                  <a:pt x="3731729" y="1162700"/>
                  <a:pt x="3733187" y="1161311"/>
                  <a:pt x="3701143" y="1143000"/>
                </a:cubicBezTo>
                <a:cubicBezTo>
                  <a:pt x="3687054" y="1134949"/>
                  <a:pt x="3671361" y="1129829"/>
                  <a:pt x="3657600" y="1121228"/>
                </a:cubicBezTo>
                <a:cubicBezTo>
                  <a:pt x="3544560" y="1050578"/>
                  <a:pt x="3680833" y="1121958"/>
                  <a:pt x="3570514" y="1066800"/>
                </a:cubicBezTo>
                <a:cubicBezTo>
                  <a:pt x="3503506" y="966287"/>
                  <a:pt x="3589016" y="1089927"/>
                  <a:pt x="3526971" y="1012371"/>
                </a:cubicBezTo>
                <a:cubicBezTo>
                  <a:pt x="3518798" y="1002155"/>
                  <a:pt x="3514451" y="988965"/>
                  <a:pt x="3505200" y="979714"/>
                </a:cubicBezTo>
                <a:cubicBezTo>
                  <a:pt x="3495949" y="970463"/>
                  <a:pt x="3482389" y="966558"/>
                  <a:pt x="3472543" y="957943"/>
                </a:cubicBezTo>
                <a:cubicBezTo>
                  <a:pt x="3453233" y="941047"/>
                  <a:pt x="3436257" y="921657"/>
                  <a:pt x="3418114" y="903514"/>
                </a:cubicBezTo>
                <a:cubicBezTo>
                  <a:pt x="3403600" y="889000"/>
                  <a:pt x="3392172" y="870532"/>
                  <a:pt x="3374571" y="859971"/>
                </a:cubicBezTo>
                <a:cubicBezTo>
                  <a:pt x="3356428" y="849085"/>
                  <a:pt x="3337747" y="839050"/>
                  <a:pt x="3320143" y="827314"/>
                </a:cubicBezTo>
                <a:cubicBezTo>
                  <a:pt x="3305047" y="817250"/>
                  <a:pt x="3290538" y="806272"/>
                  <a:pt x="3276600" y="794657"/>
                </a:cubicBezTo>
                <a:cubicBezTo>
                  <a:pt x="3268716" y="788087"/>
                  <a:pt x="3263367" y="778579"/>
                  <a:pt x="3254828" y="772886"/>
                </a:cubicBezTo>
                <a:cubicBezTo>
                  <a:pt x="3160615" y="710077"/>
                  <a:pt x="3170761" y="717487"/>
                  <a:pt x="3091543" y="685800"/>
                </a:cubicBezTo>
                <a:cubicBezTo>
                  <a:pt x="3047722" y="641979"/>
                  <a:pt x="3096448" y="683237"/>
                  <a:pt x="3026228" y="653143"/>
                </a:cubicBezTo>
                <a:cubicBezTo>
                  <a:pt x="3014203" y="647989"/>
                  <a:pt x="3005273" y="637222"/>
                  <a:pt x="2993571" y="631371"/>
                </a:cubicBezTo>
                <a:cubicBezTo>
                  <a:pt x="2983308" y="626239"/>
                  <a:pt x="2971800" y="624114"/>
                  <a:pt x="2960914" y="620486"/>
                </a:cubicBezTo>
                <a:cubicBezTo>
                  <a:pt x="2931369" y="600789"/>
                  <a:pt x="2905830" y="586846"/>
                  <a:pt x="2884714" y="555171"/>
                </a:cubicBezTo>
                <a:cubicBezTo>
                  <a:pt x="2877457" y="544285"/>
                  <a:pt x="2869877" y="533608"/>
                  <a:pt x="2862943" y="522514"/>
                </a:cubicBezTo>
                <a:cubicBezTo>
                  <a:pt x="2851729" y="504572"/>
                  <a:pt x="2842583" y="485303"/>
                  <a:pt x="2830285" y="468086"/>
                </a:cubicBezTo>
                <a:cubicBezTo>
                  <a:pt x="2824320" y="459735"/>
                  <a:pt x="2814672" y="454525"/>
                  <a:pt x="2808514" y="446314"/>
                </a:cubicBezTo>
                <a:cubicBezTo>
                  <a:pt x="2792815" y="425381"/>
                  <a:pt x="2779485" y="402771"/>
                  <a:pt x="2764971" y="381000"/>
                </a:cubicBezTo>
                <a:cubicBezTo>
                  <a:pt x="2764968" y="380995"/>
                  <a:pt x="2721432" y="315690"/>
                  <a:pt x="2721428" y="315686"/>
                </a:cubicBezTo>
                <a:cubicBezTo>
                  <a:pt x="2714171" y="308429"/>
                  <a:pt x="2706068" y="301928"/>
                  <a:pt x="2699657" y="293914"/>
                </a:cubicBezTo>
                <a:cubicBezTo>
                  <a:pt x="2663012" y="248107"/>
                  <a:pt x="2694589" y="270909"/>
                  <a:pt x="2645228" y="228600"/>
                </a:cubicBezTo>
                <a:cubicBezTo>
                  <a:pt x="2631453" y="216793"/>
                  <a:pt x="2615623" y="207558"/>
                  <a:pt x="2601685" y="195943"/>
                </a:cubicBezTo>
                <a:cubicBezTo>
                  <a:pt x="2593801" y="189373"/>
                  <a:pt x="2579914" y="174171"/>
                  <a:pt x="2579914" y="1741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/>
          <p:cNvSpPr/>
          <p:nvPr/>
        </p:nvSpPr>
        <p:spPr>
          <a:xfrm>
            <a:off x="3712029" y="1484784"/>
            <a:ext cx="130628" cy="119911"/>
          </a:xfrm>
          <a:custGeom>
            <a:avLst/>
            <a:gdLst>
              <a:gd name="connsiteX0" fmla="*/ 54428 w 130628"/>
              <a:gd name="connsiteY0" fmla="*/ 0 h 119911"/>
              <a:gd name="connsiteX1" fmla="*/ 32657 w 130628"/>
              <a:gd name="connsiteY1" fmla="*/ 43543 h 119911"/>
              <a:gd name="connsiteX2" fmla="*/ 21771 w 130628"/>
              <a:gd name="connsiteY2" fmla="*/ 76200 h 119911"/>
              <a:gd name="connsiteX3" fmla="*/ 0 w 130628"/>
              <a:gd name="connsiteY3" fmla="*/ 108857 h 119911"/>
              <a:gd name="connsiteX4" fmla="*/ 43542 w 130628"/>
              <a:gd name="connsiteY4" fmla="*/ 119743 h 119911"/>
              <a:gd name="connsiteX5" fmla="*/ 130628 w 130628"/>
              <a:gd name="connsiteY5" fmla="*/ 87086 h 11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628" h="119911">
                <a:moveTo>
                  <a:pt x="54428" y="0"/>
                </a:moveTo>
                <a:cubicBezTo>
                  <a:pt x="47171" y="14514"/>
                  <a:pt x="39049" y="28628"/>
                  <a:pt x="32657" y="43543"/>
                </a:cubicBezTo>
                <a:cubicBezTo>
                  <a:pt x="28137" y="54090"/>
                  <a:pt x="26903" y="65937"/>
                  <a:pt x="21771" y="76200"/>
                </a:cubicBezTo>
                <a:cubicBezTo>
                  <a:pt x="15920" y="87902"/>
                  <a:pt x="7257" y="97971"/>
                  <a:pt x="0" y="108857"/>
                </a:cubicBezTo>
                <a:cubicBezTo>
                  <a:pt x="14514" y="112486"/>
                  <a:pt x="28656" y="121232"/>
                  <a:pt x="43542" y="119743"/>
                </a:cubicBezTo>
                <a:cubicBezTo>
                  <a:pt x="73968" y="116701"/>
                  <a:pt x="103387" y="100707"/>
                  <a:pt x="130628" y="870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任意形状 54"/>
          <p:cNvSpPr/>
          <p:nvPr/>
        </p:nvSpPr>
        <p:spPr>
          <a:xfrm>
            <a:off x="2771800" y="2300977"/>
            <a:ext cx="130628" cy="119911"/>
          </a:xfrm>
          <a:custGeom>
            <a:avLst/>
            <a:gdLst>
              <a:gd name="connsiteX0" fmla="*/ 54428 w 130628"/>
              <a:gd name="connsiteY0" fmla="*/ 0 h 119911"/>
              <a:gd name="connsiteX1" fmla="*/ 32657 w 130628"/>
              <a:gd name="connsiteY1" fmla="*/ 43543 h 119911"/>
              <a:gd name="connsiteX2" fmla="*/ 21771 w 130628"/>
              <a:gd name="connsiteY2" fmla="*/ 76200 h 119911"/>
              <a:gd name="connsiteX3" fmla="*/ 0 w 130628"/>
              <a:gd name="connsiteY3" fmla="*/ 108857 h 119911"/>
              <a:gd name="connsiteX4" fmla="*/ 43542 w 130628"/>
              <a:gd name="connsiteY4" fmla="*/ 119743 h 119911"/>
              <a:gd name="connsiteX5" fmla="*/ 130628 w 130628"/>
              <a:gd name="connsiteY5" fmla="*/ 87086 h 11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628" h="119911">
                <a:moveTo>
                  <a:pt x="54428" y="0"/>
                </a:moveTo>
                <a:cubicBezTo>
                  <a:pt x="47171" y="14514"/>
                  <a:pt x="39049" y="28628"/>
                  <a:pt x="32657" y="43543"/>
                </a:cubicBezTo>
                <a:cubicBezTo>
                  <a:pt x="28137" y="54090"/>
                  <a:pt x="26903" y="65937"/>
                  <a:pt x="21771" y="76200"/>
                </a:cubicBezTo>
                <a:cubicBezTo>
                  <a:pt x="15920" y="87902"/>
                  <a:pt x="7257" y="97971"/>
                  <a:pt x="0" y="108857"/>
                </a:cubicBezTo>
                <a:cubicBezTo>
                  <a:pt x="14514" y="112486"/>
                  <a:pt x="28656" y="121232"/>
                  <a:pt x="43542" y="119743"/>
                </a:cubicBezTo>
                <a:cubicBezTo>
                  <a:pt x="73968" y="116701"/>
                  <a:pt x="103387" y="100707"/>
                  <a:pt x="130628" y="870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任意形状 55"/>
          <p:cNvSpPr/>
          <p:nvPr/>
        </p:nvSpPr>
        <p:spPr>
          <a:xfrm>
            <a:off x="2928257" y="2819216"/>
            <a:ext cx="164328" cy="141698"/>
          </a:xfrm>
          <a:custGeom>
            <a:avLst/>
            <a:gdLst>
              <a:gd name="connsiteX0" fmla="*/ 0 w 164328"/>
              <a:gd name="connsiteY0" fmla="*/ 11070 h 141698"/>
              <a:gd name="connsiteX1" fmla="*/ 119743 w 164328"/>
              <a:gd name="connsiteY1" fmla="*/ 184 h 141698"/>
              <a:gd name="connsiteX2" fmla="*/ 163286 w 164328"/>
              <a:gd name="connsiteY2" fmla="*/ 11070 h 141698"/>
              <a:gd name="connsiteX3" fmla="*/ 141514 w 164328"/>
              <a:gd name="connsiteY3" fmla="*/ 43727 h 141698"/>
              <a:gd name="connsiteX4" fmla="*/ 119743 w 164328"/>
              <a:gd name="connsiteY4" fmla="*/ 109041 h 141698"/>
              <a:gd name="connsiteX5" fmla="*/ 108857 w 164328"/>
              <a:gd name="connsiteY5" fmla="*/ 141698 h 14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328" h="141698">
                <a:moveTo>
                  <a:pt x="0" y="11070"/>
                </a:moveTo>
                <a:cubicBezTo>
                  <a:pt x="39914" y="7441"/>
                  <a:pt x="79664" y="184"/>
                  <a:pt x="119743" y="184"/>
                </a:cubicBezTo>
                <a:cubicBezTo>
                  <a:pt x="134704" y="184"/>
                  <a:pt x="156595" y="-2312"/>
                  <a:pt x="163286" y="11070"/>
                </a:cubicBezTo>
                <a:cubicBezTo>
                  <a:pt x="169137" y="22772"/>
                  <a:pt x="148771" y="32841"/>
                  <a:pt x="141514" y="43727"/>
                </a:cubicBezTo>
                <a:lnTo>
                  <a:pt x="119743" y="109041"/>
                </a:lnTo>
                <a:lnTo>
                  <a:pt x="108857" y="14169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3810000" y="2917371"/>
            <a:ext cx="101626" cy="188399"/>
          </a:xfrm>
          <a:custGeom>
            <a:avLst/>
            <a:gdLst>
              <a:gd name="connsiteX0" fmla="*/ 76200 w 101626"/>
              <a:gd name="connsiteY0" fmla="*/ 0 h 188399"/>
              <a:gd name="connsiteX1" fmla="*/ 87086 w 101626"/>
              <a:gd name="connsiteY1" fmla="*/ 141515 h 188399"/>
              <a:gd name="connsiteX2" fmla="*/ 97971 w 101626"/>
              <a:gd name="connsiteY2" fmla="*/ 185058 h 188399"/>
              <a:gd name="connsiteX3" fmla="*/ 43543 w 101626"/>
              <a:gd name="connsiteY3" fmla="*/ 174172 h 188399"/>
              <a:gd name="connsiteX4" fmla="*/ 0 w 101626"/>
              <a:gd name="connsiteY4" fmla="*/ 174172 h 1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26" h="188399">
                <a:moveTo>
                  <a:pt x="76200" y="0"/>
                </a:moveTo>
                <a:cubicBezTo>
                  <a:pt x="79829" y="47172"/>
                  <a:pt x="81558" y="94528"/>
                  <a:pt x="87086" y="141515"/>
                </a:cubicBezTo>
                <a:cubicBezTo>
                  <a:pt x="88834" y="156374"/>
                  <a:pt x="109940" y="176081"/>
                  <a:pt x="97971" y="185058"/>
                </a:cubicBezTo>
                <a:cubicBezTo>
                  <a:pt x="83169" y="196159"/>
                  <a:pt x="61932" y="176215"/>
                  <a:pt x="43543" y="174172"/>
                </a:cubicBezTo>
                <a:cubicBezTo>
                  <a:pt x="29117" y="172569"/>
                  <a:pt x="14514" y="174172"/>
                  <a:pt x="0" y="1741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/>
          <p:cNvSpPr/>
          <p:nvPr/>
        </p:nvSpPr>
        <p:spPr>
          <a:xfrm>
            <a:off x="4168027" y="2453120"/>
            <a:ext cx="153602" cy="170337"/>
          </a:xfrm>
          <a:custGeom>
            <a:avLst/>
            <a:gdLst>
              <a:gd name="connsiteX0" fmla="*/ 12087 w 153602"/>
              <a:gd name="connsiteY0" fmla="*/ 170337 h 170337"/>
              <a:gd name="connsiteX1" fmla="*/ 1202 w 153602"/>
              <a:gd name="connsiteY1" fmla="*/ 61480 h 170337"/>
              <a:gd name="connsiteX2" fmla="*/ 12087 w 153602"/>
              <a:gd name="connsiteY2" fmla="*/ 7051 h 170337"/>
              <a:gd name="connsiteX3" fmla="*/ 153602 w 153602"/>
              <a:gd name="connsiteY3" fmla="*/ 7051 h 17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602" h="170337">
                <a:moveTo>
                  <a:pt x="12087" y="170337"/>
                </a:moveTo>
                <a:cubicBezTo>
                  <a:pt x="8459" y="134051"/>
                  <a:pt x="1202" y="97947"/>
                  <a:pt x="1202" y="61480"/>
                </a:cubicBezTo>
                <a:cubicBezTo>
                  <a:pt x="1202" y="42978"/>
                  <a:pt x="-5337" y="13274"/>
                  <a:pt x="12087" y="7051"/>
                </a:cubicBezTo>
                <a:cubicBezTo>
                  <a:pt x="56510" y="-8815"/>
                  <a:pt x="106430" y="7051"/>
                  <a:pt x="153602" y="70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843014" y="5081994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C001"/>
              </a:buClr>
              <a:buFont typeface="Wingdings" charset="2"/>
              <a:buChar char="n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先序：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851026" y="5636875"/>
            <a:ext cx="477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charset="2"/>
              <a:buChar char="l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中序：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843014" y="6198104"/>
            <a:ext cx="4812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C001"/>
              </a:buClr>
              <a:buSzPct val="80000"/>
              <a:buFont typeface="AppleColorEmoji" charset="0"/>
              <a:buChar char="❤️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后序：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4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二叉树的遍历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先序遍历二叉树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先访问根结点；再遍历左子树；最后遍历右子树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7277100" cy="28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二叉树的遍历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中序遍历二叉树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先遍历左子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树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；再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访问根结点；最后遍历右子树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498700"/>
            <a:ext cx="6870700" cy="273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二叉树的遍历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后序遍历二叉树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先遍历左子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树；再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遍历右子树；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最后访问根结点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2778224"/>
            <a:ext cx="69215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23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53" y="2429354"/>
            <a:ext cx="2311083" cy="38011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二叉树的遍历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539552" y="1052736"/>
            <a:ext cx="8026047" cy="1012207"/>
            <a:chOff x="179512" y="1052736"/>
            <a:chExt cx="8026047" cy="1012207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1224136" cy="1008112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二叉树遍历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 flipH="1">
              <a:off x="1536325" y="1052736"/>
              <a:ext cx="18593" cy="100811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565871" y="1086214"/>
              <a:ext cx="6639688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按照一定次序访问树中所有结点，并且每个结点的值仅被访问一次的过程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31540" y="2206538"/>
            <a:ext cx="637270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按层遍历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按照从上到下，从左到右的顺序，依次访问结点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043608" y="3564668"/>
            <a:ext cx="3780420" cy="2781679"/>
            <a:chOff x="2267744" y="1124744"/>
            <a:chExt cx="4280789" cy="3229619"/>
          </a:xfrm>
        </p:grpSpPr>
        <p:sp>
          <p:nvSpPr>
            <p:cNvPr id="17" name="同心圆 16"/>
            <p:cNvSpPr/>
            <p:nvPr/>
          </p:nvSpPr>
          <p:spPr>
            <a:xfrm>
              <a:off x="3291658" y="194994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4180653" y="1124744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线箭头连接符 24"/>
            <p:cNvCxnSpPr/>
            <p:nvPr/>
          </p:nvCxnSpPr>
          <p:spPr>
            <a:xfrm flipH="1">
              <a:off x="3660434" y="1493520"/>
              <a:ext cx="583491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2267744" y="290896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/>
            <p:cNvCxnSpPr/>
            <p:nvPr/>
          </p:nvCxnSpPr>
          <p:spPr>
            <a:xfrm flipH="1">
              <a:off x="2636520" y="2318725"/>
              <a:ext cx="718410" cy="6535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同心圆 27"/>
            <p:cNvSpPr/>
            <p:nvPr/>
          </p:nvSpPr>
          <p:spPr>
            <a:xfrm>
              <a:off x="4220820" y="290889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3660434" y="2318725"/>
              <a:ext cx="623658" cy="653446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/>
            <p:nvPr/>
          </p:nvCxnSpPr>
          <p:spPr>
            <a:xfrm flipH="1">
              <a:off x="5513153" y="3231249"/>
              <a:ext cx="666604" cy="7543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同心圆 30"/>
            <p:cNvSpPr/>
            <p:nvPr/>
          </p:nvSpPr>
          <p:spPr>
            <a:xfrm>
              <a:off x="5144377" y="3922315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直线箭头连接符 31"/>
            <p:cNvCxnSpPr/>
            <p:nvPr/>
          </p:nvCxnSpPr>
          <p:spPr>
            <a:xfrm>
              <a:off x="4549429" y="1493520"/>
              <a:ext cx="658220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同心圆 32"/>
            <p:cNvSpPr/>
            <p:nvPr/>
          </p:nvSpPr>
          <p:spPr>
            <a:xfrm>
              <a:off x="5144377" y="194994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线箭头连接符 33"/>
            <p:cNvCxnSpPr/>
            <p:nvPr/>
          </p:nvCxnSpPr>
          <p:spPr>
            <a:xfrm>
              <a:off x="5513153" y="2318725"/>
              <a:ext cx="666604" cy="6070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同心圆 34"/>
            <p:cNvSpPr/>
            <p:nvPr/>
          </p:nvSpPr>
          <p:spPr>
            <a:xfrm>
              <a:off x="6116485" y="2862473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G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31540" y="3013530"/>
            <a:ext cx="4572000" cy="4303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6492" y="3380953"/>
            <a:ext cx="1300356" cy="430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用队列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7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53" y="2429354"/>
            <a:ext cx="2311083" cy="38011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</a:t>
            </a:r>
            <a:r>
              <a:rPr kumimoji="1" lang="zh-CN" altLang="en-US" dirty="0" smtClean="0"/>
              <a:t> 二叉树的遍历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539552" y="1052736"/>
            <a:ext cx="8026047" cy="1012207"/>
            <a:chOff x="179512" y="1052736"/>
            <a:chExt cx="8026047" cy="1012207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1224136" cy="1008112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二叉树遍历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 flipH="1">
              <a:off x="1536325" y="1052736"/>
              <a:ext cx="18593" cy="100811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565871" y="1086214"/>
              <a:ext cx="6639688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按照一定次序访问树中所有结点，并且每个结点的值仅被访问一次的过程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31540" y="2206538"/>
            <a:ext cx="637270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按层遍历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按照从上到下，从左到右的顺序，依次访问结点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79" y="3079533"/>
            <a:ext cx="4671344" cy="377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48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初始化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5" y="2852936"/>
            <a:ext cx="4686300" cy="200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8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建立二叉树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根据输入格式，建立二叉树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1540" y="1844824"/>
            <a:ext cx="716479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广义表表示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的输入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每棵树的根结点作为其子树构成的表的名字放在表前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左右子树用逗号分开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当仅有左子树没有右子树时，逗号可以省略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当仅有右子树没有左子树时，逗号也不能省略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A(B(D,E),C(,G(I)</a:t>
            </a: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4139952" y="3861048"/>
            <a:ext cx="3780420" cy="2781679"/>
            <a:chOff x="2267744" y="1124744"/>
            <a:chExt cx="4280789" cy="3229619"/>
          </a:xfrm>
        </p:grpSpPr>
        <p:sp>
          <p:nvSpPr>
            <p:cNvPr id="19" name="同心圆 18"/>
            <p:cNvSpPr/>
            <p:nvPr/>
          </p:nvSpPr>
          <p:spPr>
            <a:xfrm>
              <a:off x="3291658" y="194994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同心圆 19"/>
            <p:cNvSpPr/>
            <p:nvPr/>
          </p:nvSpPr>
          <p:spPr>
            <a:xfrm>
              <a:off x="4180653" y="1124744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线箭头连接符 20"/>
            <p:cNvCxnSpPr/>
            <p:nvPr/>
          </p:nvCxnSpPr>
          <p:spPr>
            <a:xfrm flipH="1">
              <a:off x="3660434" y="1493520"/>
              <a:ext cx="583491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同心圆 21"/>
            <p:cNvSpPr/>
            <p:nvPr/>
          </p:nvSpPr>
          <p:spPr>
            <a:xfrm>
              <a:off x="2267744" y="290896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线箭头连接符 22"/>
            <p:cNvCxnSpPr/>
            <p:nvPr/>
          </p:nvCxnSpPr>
          <p:spPr>
            <a:xfrm flipH="1">
              <a:off x="2636520" y="2318725"/>
              <a:ext cx="718410" cy="6535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同心圆 23"/>
            <p:cNvSpPr/>
            <p:nvPr/>
          </p:nvSpPr>
          <p:spPr>
            <a:xfrm>
              <a:off x="4220820" y="290889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线箭头连接符 24"/>
            <p:cNvCxnSpPr/>
            <p:nvPr/>
          </p:nvCxnSpPr>
          <p:spPr>
            <a:xfrm>
              <a:off x="3660434" y="2318725"/>
              <a:ext cx="623658" cy="653446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/>
            <p:cNvCxnSpPr/>
            <p:nvPr/>
          </p:nvCxnSpPr>
          <p:spPr>
            <a:xfrm flipH="1">
              <a:off x="5513153" y="3231249"/>
              <a:ext cx="666604" cy="7543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同心圆 26"/>
            <p:cNvSpPr/>
            <p:nvPr/>
          </p:nvSpPr>
          <p:spPr>
            <a:xfrm>
              <a:off x="5144377" y="3922315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线箭头连接符 27"/>
            <p:cNvCxnSpPr/>
            <p:nvPr/>
          </p:nvCxnSpPr>
          <p:spPr>
            <a:xfrm>
              <a:off x="4549429" y="1493520"/>
              <a:ext cx="658220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5144377" y="194994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/>
            <p:nvPr/>
          </p:nvCxnSpPr>
          <p:spPr>
            <a:xfrm>
              <a:off x="5513153" y="2318725"/>
              <a:ext cx="666604" cy="6070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同心圆 30"/>
            <p:cNvSpPr/>
            <p:nvPr/>
          </p:nvSpPr>
          <p:spPr>
            <a:xfrm>
              <a:off x="6116485" y="2862473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G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检查二叉树是否为空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616200"/>
            <a:ext cx="4699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1259632" y="1124744"/>
            <a:ext cx="6624736" cy="618807"/>
            <a:chOff x="579416" y="1213766"/>
            <a:chExt cx="6624736" cy="618807"/>
          </a:xfrm>
        </p:grpSpPr>
        <p:sp>
          <p:nvSpPr>
            <p:cNvPr id="8" name="文本框 7"/>
            <p:cNvSpPr txBox="1"/>
            <p:nvPr/>
          </p:nvSpPr>
          <p:spPr>
            <a:xfrm>
              <a:off x="579416" y="123078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0" name="直线连接符 9"/>
            <p:cNvCxnSpPr/>
            <p:nvPr/>
          </p:nvCxnSpPr>
          <p:spPr>
            <a:xfrm>
              <a:off x="1227488" y="1213766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371504" y="1254773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元素之间具有一对多的关系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" name="同心圆 2"/>
          <p:cNvSpPr/>
          <p:nvPr/>
        </p:nvSpPr>
        <p:spPr>
          <a:xfrm>
            <a:off x="3259341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同心圆 13"/>
          <p:cNvSpPr/>
          <p:nvPr/>
        </p:nvSpPr>
        <p:spPr>
          <a:xfrm>
            <a:off x="4148336" y="26452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/>
          <p:cNvCxnSpPr>
            <a:stCxn id="14" idx="3"/>
            <a:endCxn id="3" idx="7"/>
          </p:cNvCxnSpPr>
          <p:nvPr/>
        </p:nvCxnSpPr>
        <p:spPr>
          <a:xfrm flipH="1">
            <a:off x="3628117" y="3014072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同心圆 15"/>
          <p:cNvSpPr/>
          <p:nvPr/>
        </p:nvSpPr>
        <p:spPr>
          <a:xfrm>
            <a:off x="2235427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>
            <a:stCxn id="3" idx="3"/>
            <a:endCxn id="16" idx="7"/>
          </p:cNvCxnSpPr>
          <p:nvPr/>
        </p:nvCxnSpPr>
        <p:spPr>
          <a:xfrm flipH="1">
            <a:off x="2604203" y="3839277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同心圆 24"/>
          <p:cNvSpPr/>
          <p:nvPr/>
        </p:nvSpPr>
        <p:spPr>
          <a:xfrm>
            <a:off x="3262163" y="443637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6" name="直线箭头连接符 25"/>
          <p:cNvCxnSpPr>
            <a:stCxn id="3" idx="4"/>
            <a:endCxn id="25" idx="0"/>
          </p:cNvCxnSpPr>
          <p:nvPr/>
        </p:nvCxnSpPr>
        <p:spPr>
          <a:xfrm>
            <a:off x="3475365" y="3902549"/>
            <a:ext cx="2822" cy="533828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同心圆 30"/>
          <p:cNvSpPr/>
          <p:nvPr/>
        </p:nvSpPr>
        <p:spPr>
          <a:xfrm>
            <a:off x="4288899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/>
          <p:cNvCxnSpPr>
            <a:stCxn id="3" idx="5"/>
            <a:endCxn id="31" idx="1"/>
          </p:cNvCxnSpPr>
          <p:nvPr/>
        </p:nvCxnSpPr>
        <p:spPr>
          <a:xfrm>
            <a:off x="3628117" y="3839277"/>
            <a:ext cx="724054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25" idx="5"/>
            <a:endCxn id="38" idx="0"/>
          </p:cNvCxnSpPr>
          <p:nvPr/>
        </p:nvCxnSpPr>
        <p:spPr>
          <a:xfrm>
            <a:off x="3630939" y="4805153"/>
            <a:ext cx="518402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同心圆 35"/>
          <p:cNvSpPr/>
          <p:nvPr/>
        </p:nvSpPr>
        <p:spPr>
          <a:xfrm>
            <a:off x="2747384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同心圆 37"/>
          <p:cNvSpPr/>
          <p:nvPr/>
        </p:nvSpPr>
        <p:spPr>
          <a:xfrm>
            <a:off x="3933317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1" name="直线箭头连接符 40"/>
          <p:cNvCxnSpPr>
            <a:stCxn id="25" idx="3"/>
            <a:endCxn id="36" idx="0"/>
          </p:cNvCxnSpPr>
          <p:nvPr/>
        </p:nvCxnSpPr>
        <p:spPr>
          <a:xfrm flipH="1">
            <a:off x="2963408" y="4805153"/>
            <a:ext cx="362027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14" idx="5"/>
            <a:endCxn id="46" idx="1"/>
          </p:cNvCxnSpPr>
          <p:nvPr/>
        </p:nvCxnSpPr>
        <p:spPr>
          <a:xfrm>
            <a:off x="4517112" y="3014072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同心圆 45"/>
          <p:cNvSpPr/>
          <p:nvPr/>
        </p:nvSpPr>
        <p:spPr>
          <a:xfrm>
            <a:off x="5112060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8" name="直线箭头连接符 47"/>
          <p:cNvCxnSpPr>
            <a:stCxn id="46" idx="5"/>
            <a:endCxn id="49" idx="1"/>
          </p:cNvCxnSpPr>
          <p:nvPr/>
        </p:nvCxnSpPr>
        <p:spPr>
          <a:xfrm>
            <a:off x="5480836" y="3839277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同心圆 48"/>
          <p:cNvSpPr/>
          <p:nvPr/>
        </p:nvSpPr>
        <p:spPr>
          <a:xfrm>
            <a:off x="6084168" y="438302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1" name="线形标注 1 (带边框和强调线) 70"/>
          <p:cNvSpPr/>
          <p:nvPr/>
        </p:nvSpPr>
        <p:spPr>
          <a:xfrm>
            <a:off x="251520" y="2069232"/>
            <a:ext cx="1800200" cy="576064"/>
          </a:xfrm>
          <a:prstGeom prst="accentBorderCallout1">
            <a:avLst>
              <a:gd name="adj1" fmla="val 65344"/>
              <a:gd name="adj2" fmla="val 105482"/>
              <a:gd name="adj3" fmla="val 124659"/>
              <a:gd name="adj4" fmla="val 213600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根结点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，非空树有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且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仅有一个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3" name="线形标注 1 (带边框和强调线) 72"/>
          <p:cNvSpPr/>
          <p:nvPr/>
        </p:nvSpPr>
        <p:spPr>
          <a:xfrm>
            <a:off x="202236" y="5175222"/>
            <a:ext cx="1129404" cy="576064"/>
          </a:xfrm>
          <a:prstGeom prst="accentBorderCallout1">
            <a:avLst>
              <a:gd name="adj1" fmla="val 65344"/>
              <a:gd name="adj2" fmla="val 105482"/>
              <a:gd name="adj3" fmla="val -58638"/>
              <a:gd name="adj4" fmla="val 18800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叶子结点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同心圆 73"/>
          <p:cNvSpPr/>
          <p:nvPr/>
        </p:nvSpPr>
        <p:spPr>
          <a:xfrm rot="7500000">
            <a:off x="5291995" y="2988828"/>
            <a:ext cx="1088856" cy="2304256"/>
          </a:xfrm>
          <a:prstGeom prst="donut">
            <a:avLst>
              <a:gd name="adj" fmla="val 91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线形标注 1 (带边框和强调线) 74"/>
          <p:cNvSpPr/>
          <p:nvPr/>
        </p:nvSpPr>
        <p:spPr>
          <a:xfrm>
            <a:off x="7109432" y="2102512"/>
            <a:ext cx="1129404" cy="576064"/>
          </a:xfrm>
          <a:prstGeom prst="accentBorderCallout1">
            <a:avLst>
              <a:gd name="adj1" fmla="val 65344"/>
              <a:gd name="adj2" fmla="val -7288"/>
              <a:gd name="adj3" fmla="val 243709"/>
              <a:gd name="adj4" fmla="val -11078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子树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764087" y="5174155"/>
            <a:ext cx="4339650" cy="369332"/>
          </a:xfrm>
          <a:prstGeom prst="rect">
            <a:avLst/>
          </a:prstGeom>
          <a:noFill/>
          <a:ln w="12700">
            <a:solidFill>
              <a:srgbClr val="0FB493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除根结点外，每个结点有且仅有一个前趋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760504" y="5720953"/>
            <a:ext cx="4343233" cy="369332"/>
          </a:xfrm>
          <a:prstGeom prst="rect">
            <a:avLst/>
          </a:prstGeom>
          <a:noFill/>
          <a:ln w="12700">
            <a:solidFill>
              <a:srgbClr val="0FB493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每个结点可以有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任意个后继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1391547"/>
            <a:chOff x="179512" y="964527"/>
            <a:chExt cx="8928992" cy="1391547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求二叉树深度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若二叉树为空，深度为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；否则它的深度等于左右子树中深度最大值加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4" y="2492896"/>
            <a:ext cx="8788400" cy="417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60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查找值为</a:t>
              </a:r>
              <a:r>
                <a: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x</a:t>
              </a: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的结点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存在返回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true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由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x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带回完整值；否则返回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false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41" y="1875302"/>
            <a:ext cx="8265619" cy="4915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006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输出二叉树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广义表形式输出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85634"/>
            <a:ext cx="8672621" cy="420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8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清除二叉树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清除左子树；清除右子树；删除根结点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6" y="2564904"/>
            <a:ext cx="75438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33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二叉树的其他运算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还原二叉树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根据（先序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中序）或（后续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中序）唯一确定二叉树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332998" y="5877272"/>
            <a:ext cx="8357657" cy="720080"/>
            <a:chOff x="249101" y="2780928"/>
            <a:chExt cx="8357657" cy="720080"/>
          </a:xfrm>
        </p:grpSpPr>
        <p:sp>
          <p:nvSpPr>
            <p:cNvPr id="12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对角圆角矩形 16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 smtClean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仅凭（先序</a:t>
              </a:r>
              <a:r>
                <a:rPr kumimoji="1" lang="en-US" altLang="zh-CN" sz="2400" dirty="0" smtClean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+</a:t>
              </a:r>
              <a:r>
                <a:rPr kumimoji="1" lang="zh-CN" altLang="en-US" sz="2400" dirty="0" smtClean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后序）无法唯一还原二叉树</a:t>
              </a:r>
              <a:endParaRPr kumimoji="1"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163334"/>
            <a:ext cx="2681657" cy="34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0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 树和二叉树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树转化为二叉树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连接符 17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从根结点开始，第一个孩子向左，兄弟向右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74" name="组 73"/>
          <p:cNvGrpSpPr/>
          <p:nvPr/>
        </p:nvGrpSpPr>
        <p:grpSpPr>
          <a:xfrm>
            <a:off x="251520" y="2288120"/>
            <a:ext cx="3780420" cy="2846937"/>
            <a:chOff x="251520" y="2288120"/>
            <a:chExt cx="3780420" cy="2846937"/>
          </a:xfrm>
        </p:grpSpPr>
        <p:sp>
          <p:nvSpPr>
            <p:cNvPr id="21" name="同心圆 20"/>
            <p:cNvSpPr/>
            <p:nvPr/>
          </p:nvSpPr>
          <p:spPr>
            <a:xfrm>
              <a:off x="1155752" y="2998871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同心圆 21"/>
            <p:cNvSpPr/>
            <p:nvPr/>
          </p:nvSpPr>
          <p:spPr>
            <a:xfrm>
              <a:off x="1940835" y="2288120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线箭头连接符 22"/>
            <p:cNvCxnSpPr/>
            <p:nvPr/>
          </p:nvCxnSpPr>
          <p:spPr>
            <a:xfrm flipH="1">
              <a:off x="1481423" y="2605748"/>
              <a:ext cx="515288" cy="4476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同心圆 23"/>
            <p:cNvSpPr/>
            <p:nvPr/>
          </p:nvSpPr>
          <p:spPr>
            <a:xfrm>
              <a:off x="251520" y="3824877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线箭头连接符 24"/>
            <p:cNvCxnSpPr/>
            <p:nvPr/>
          </p:nvCxnSpPr>
          <p:spPr>
            <a:xfrm flipH="1">
              <a:off x="577191" y="3316499"/>
              <a:ext cx="634437" cy="56287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1976307" y="3824817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F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/>
            <p:cNvCxnSpPr/>
            <p:nvPr/>
          </p:nvCxnSpPr>
          <p:spPr>
            <a:xfrm>
              <a:off x="1481423" y="3316499"/>
              <a:ext cx="550760" cy="5628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>
              <a:stCxn id="21" idx="4"/>
              <a:endCxn id="29" idx="0"/>
            </p:cNvCxnSpPr>
            <p:nvPr/>
          </p:nvCxnSpPr>
          <p:spPr>
            <a:xfrm>
              <a:off x="1346526" y="3370995"/>
              <a:ext cx="0" cy="468332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1155752" y="3839327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/>
            <p:nvPr/>
          </p:nvCxnSpPr>
          <p:spPr>
            <a:xfrm>
              <a:off x="2266505" y="2605748"/>
              <a:ext cx="581283" cy="4476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同心圆 30"/>
            <p:cNvSpPr/>
            <p:nvPr/>
          </p:nvSpPr>
          <p:spPr>
            <a:xfrm>
              <a:off x="2791912" y="3026011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直线箭头连接符 31"/>
            <p:cNvCxnSpPr/>
            <p:nvPr/>
          </p:nvCxnSpPr>
          <p:spPr>
            <a:xfrm>
              <a:off x="3117583" y="3316499"/>
              <a:ext cx="588687" cy="52282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同心圆 32"/>
            <p:cNvSpPr/>
            <p:nvPr/>
          </p:nvSpPr>
          <p:spPr>
            <a:xfrm>
              <a:off x="3650393" y="3784830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G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同心圆 33"/>
            <p:cNvSpPr/>
            <p:nvPr/>
          </p:nvSpPr>
          <p:spPr>
            <a:xfrm>
              <a:off x="830081" y="4762933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H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同心圆 34"/>
            <p:cNvSpPr/>
            <p:nvPr/>
          </p:nvSpPr>
          <p:spPr>
            <a:xfrm>
              <a:off x="1481423" y="4762933"/>
              <a:ext cx="381547" cy="372124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线箭头连接符 35"/>
            <p:cNvCxnSpPr>
              <a:stCxn id="29" idx="3"/>
              <a:endCxn id="34" idx="0"/>
            </p:cNvCxnSpPr>
            <p:nvPr/>
          </p:nvCxnSpPr>
          <p:spPr>
            <a:xfrm flipH="1">
              <a:off x="1020855" y="4156955"/>
              <a:ext cx="190773" cy="60597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9" idx="5"/>
              <a:endCxn id="35" idx="0"/>
            </p:cNvCxnSpPr>
            <p:nvPr/>
          </p:nvCxnSpPr>
          <p:spPr>
            <a:xfrm>
              <a:off x="1481423" y="4156955"/>
              <a:ext cx="190774" cy="60597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同心圆 38"/>
          <p:cNvSpPr/>
          <p:nvPr/>
        </p:nvSpPr>
        <p:spPr>
          <a:xfrm>
            <a:off x="7246651" y="2102058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同心圆 39"/>
          <p:cNvSpPr/>
          <p:nvPr/>
        </p:nvSpPr>
        <p:spPr>
          <a:xfrm>
            <a:off x="6369171" y="2834363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同心圆 41"/>
          <p:cNvSpPr/>
          <p:nvPr/>
        </p:nvSpPr>
        <p:spPr>
          <a:xfrm>
            <a:off x="7633482" y="3784830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同心圆 42"/>
          <p:cNvSpPr/>
          <p:nvPr/>
        </p:nvSpPr>
        <p:spPr>
          <a:xfrm>
            <a:off x="5355343" y="3879314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同心圆 44"/>
          <p:cNvSpPr/>
          <p:nvPr/>
        </p:nvSpPr>
        <p:spPr>
          <a:xfrm>
            <a:off x="6084168" y="4686019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同心圆 45"/>
          <p:cNvSpPr/>
          <p:nvPr/>
        </p:nvSpPr>
        <p:spPr>
          <a:xfrm>
            <a:off x="6889356" y="5522660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同心圆 46"/>
          <p:cNvSpPr/>
          <p:nvPr/>
        </p:nvSpPr>
        <p:spPr>
          <a:xfrm>
            <a:off x="6219065" y="6297117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同心圆 47"/>
          <p:cNvSpPr/>
          <p:nvPr/>
        </p:nvSpPr>
        <p:spPr>
          <a:xfrm>
            <a:off x="5436096" y="5577156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同心圆 48"/>
          <p:cNvSpPr/>
          <p:nvPr/>
        </p:nvSpPr>
        <p:spPr>
          <a:xfrm>
            <a:off x="7080130" y="4686019"/>
            <a:ext cx="381547" cy="372124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0" name="直线箭头连接符 49"/>
          <p:cNvCxnSpPr>
            <a:stCxn id="39" idx="3"/>
            <a:endCxn id="40" idx="7"/>
          </p:cNvCxnSpPr>
          <p:nvPr/>
        </p:nvCxnSpPr>
        <p:spPr>
          <a:xfrm flipH="1">
            <a:off x="6694842" y="2419686"/>
            <a:ext cx="607685" cy="469173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stCxn id="40" idx="3"/>
            <a:endCxn id="43" idx="7"/>
          </p:cNvCxnSpPr>
          <p:nvPr/>
        </p:nvCxnSpPr>
        <p:spPr>
          <a:xfrm flipH="1">
            <a:off x="5681014" y="3151991"/>
            <a:ext cx="744033" cy="78181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40" idx="5"/>
            <a:endCxn id="42" idx="1"/>
          </p:cNvCxnSpPr>
          <p:nvPr/>
        </p:nvCxnSpPr>
        <p:spPr>
          <a:xfrm>
            <a:off x="6694842" y="3151991"/>
            <a:ext cx="994516" cy="68733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48" idx="5"/>
            <a:endCxn id="47" idx="1"/>
          </p:cNvCxnSpPr>
          <p:nvPr/>
        </p:nvCxnSpPr>
        <p:spPr>
          <a:xfrm>
            <a:off x="5761767" y="5894784"/>
            <a:ext cx="513174" cy="45682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43" idx="5"/>
            <a:endCxn id="45" idx="1"/>
          </p:cNvCxnSpPr>
          <p:nvPr/>
        </p:nvCxnSpPr>
        <p:spPr>
          <a:xfrm>
            <a:off x="5681014" y="4196942"/>
            <a:ext cx="459030" cy="543573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>
            <a:stCxn id="45" idx="3"/>
            <a:endCxn id="48" idx="7"/>
          </p:cNvCxnSpPr>
          <p:nvPr/>
        </p:nvCxnSpPr>
        <p:spPr>
          <a:xfrm flipH="1">
            <a:off x="5761767" y="5003647"/>
            <a:ext cx="378277" cy="62800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/>
          <p:cNvCxnSpPr>
            <a:stCxn id="45" idx="5"/>
            <a:endCxn id="46" idx="1"/>
          </p:cNvCxnSpPr>
          <p:nvPr/>
        </p:nvCxnSpPr>
        <p:spPr>
          <a:xfrm>
            <a:off x="6409839" y="5003647"/>
            <a:ext cx="535393" cy="57350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/>
          <p:cNvCxnSpPr>
            <a:stCxn id="42" idx="3"/>
            <a:endCxn id="49" idx="0"/>
          </p:cNvCxnSpPr>
          <p:nvPr/>
        </p:nvCxnSpPr>
        <p:spPr>
          <a:xfrm flipH="1">
            <a:off x="7270904" y="4102458"/>
            <a:ext cx="418454" cy="58356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主要内容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320078" y="1844824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二叉树的定义及存储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结构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20078" y="2708920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：二叉搜索树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31640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：堆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331640" y="4437112"/>
            <a:ext cx="7128792" cy="648072"/>
            <a:chOff x="1417600" y="1628800"/>
            <a:chExt cx="6624736" cy="648072"/>
          </a:xfrm>
        </p:grpSpPr>
        <p:sp>
          <p:nvSpPr>
            <p:cNvPr id="1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4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：哈夫曼树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-293914" y="4016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二叉搜索树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7" y="1156369"/>
            <a:ext cx="7596336" cy="56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二叉搜索树的概念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77" name="组 76"/>
          <p:cNvGrpSpPr/>
          <p:nvPr/>
        </p:nvGrpSpPr>
        <p:grpSpPr>
          <a:xfrm>
            <a:off x="3990535" y="2848046"/>
            <a:ext cx="4624257" cy="3849785"/>
            <a:chOff x="3990535" y="2848046"/>
            <a:chExt cx="4624257" cy="3849785"/>
          </a:xfrm>
        </p:grpSpPr>
        <p:sp>
          <p:nvSpPr>
            <p:cNvPr id="21" name="同心圆 20"/>
            <p:cNvSpPr/>
            <p:nvPr/>
          </p:nvSpPr>
          <p:spPr>
            <a:xfrm>
              <a:off x="5067008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同心圆 21"/>
            <p:cNvSpPr/>
            <p:nvPr/>
          </p:nvSpPr>
          <p:spPr>
            <a:xfrm>
              <a:off x="6136458" y="2848046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线箭头连接符 22"/>
            <p:cNvCxnSpPr>
              <a:stCxn id="22" idx="3"/>
              <a:endCxn id="21" idx="7"/>
            </p:cNvCxnSpPr>
            <p:nvPr/>
          </p:nvCxnSpPr>
          <p:spPr>
            <a:xfrm flipH="1">
              <a:off x="5589383" y="3370421"/>
              <a:ext cx="636700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同心圆 23"/>
            <p:cNvSpPr/>
            <p:nvPr/>
          </p:nvSpPr>
          <p:spPr>
            <a:xfrm>
              <a:off x="3990535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线箭头连接符 24"/>
            <p:cNvCxnSpPr>
              <a:stCxn id="21" idx="3"/>
              <a:endCxn id="24" idx="7"/>
            </p:cNvCxnSpPr>
            <p:nvPr/>
          </p:nvCxnSpPr>
          <p:spPr>
            <a:xfrm flipH="1">
              <a:off x="4512910" y="4465185"/>
              <a:ext cx="643723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5713447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/>
            <p:cNvCxnSpPr>
              <a:endCxn id="26" idx="0"/>
            </p:cNvCxnSpPr>
            <p:nvPr/>
          </p:nvCxnSpPr>
          <p:spPr>
            <a:xfrm>
              <a:off x="5513871" y="4482749"/>
              <a:ext cx="505576" cy="50831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>
              <a:stCxn id="33" idx="3"/>
              <a:endCxn id="29" idx="0"/>
            </p:cNvCxnSpPr>
            <p:nvPr/>
          </p:nvCxnSpPr>
          <p:spPr>
            <a:xfrm flipH="1">
              <a:off x="7456031" y="5423817"/>
              <a:ext cx="636386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7150031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>
              <a:stCxn id="22" idx="5"/>
              <a:endCxn id="31" idx="1"/>
            </p:cNvCxnSpPr>
            <p:nvPr/>
          </p:nvCxnSpPr>
          <p:spPr>
            <a:xfrm>
              <a:off x="6658833" y="3370421"/>
              <a:ext cx="518650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同心圆 30"/>
            <p:cNvSpPr/>
            <p:nvPr/>
          </p:nvSpPr>
          <p:spPr>
            <a:xfrm>
              <a:off x="7087858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直线箭头连接符 31"/>
            <p:cNvCxnSpPr>
              <a:stCxn id="31" idx="5"/>
              <a:endCxn id="33" idx="1"/>
            </p:cNvCxnSpPr>
            <p:nvPr/>
          </p:nvCxnSpPr>
          <p:spPr>
            <a:xfrm>
              <a:off x="7610233" y="4465185"/>
              <a:ext cx="482184" cy="525882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同心圆 32"/>
            <p:cNvSpPr/>
            <p:nvPr/>
          </p:nvSpPr>
          <p:spPr>
            <a:xfrm>
              <a:off x="8002792" y="490144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同心圆 33"/>
            <p:cNvSpPr/>
            <p:nvPr/>
          </p:nvSpPr>
          <p:spPr>
            <a:xfrm>
              <a:off x="6345334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同心圆 34"/>
            <p:cNvSpPr/>
            <p:nvPr/>
          </p:nvSpPr>
          <p:spPr>
            <a:xfrm>
              <a:off x="5124488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线箭头连接符 35"/>
            <p:cNvCxnSpPr>
              <a:stCxn id="26" idx="5"/>
              <a:endCxn id="34" idx="0"/>
            </p:cNvCxnSpPr>
            <p:nvPr/>
          </p:nvCxnSpPr>
          <p:spPr>
            <a:xfrm>
              <a:off x="6235822" y="5513442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6" idx="3"/>
              <a:endCxn id="35" idx="0"/>
            </p:cNvCxnSpPr>
            <p:nvPr/>
          </p:nvCxnSpPr>
          <p:spPr>
            <a:xfrm flipH="1">
              <a:off x="5430488" y="5513442"/>
              <a:ext cx="372584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177949" y="4032435"/>
            <a:ext cx="46445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二叉搜索树的中序遍历结果为有序序列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75239" y="5716499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18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26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52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63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74</a:t>
            </a:r>
            <a:endParaRPr kumimoji="1" lang="zh-CN" altLang="en-US" dirty="0"/>
          </a:p>
        </p:txBody>
      </p:sp>
      <p:grpSp>
        <p:nvGrpSpPr>
          <p:cNvPr id="94" name="组 93"/>
          <p:cNvGrpSpPr/>
          <p:nvPr/>
        </p:nvGrpSpPr>
        <p:grpSpPr>
          <a:xfrm>
            <a:off x="177949" y="980728"/>
            <a:ext cx="8387650" cy="2504932"/>
            <a:chOff x="177949" y="980728"/>
            <a:chExt cx="8387650" cy="2504932"/>
          </a:xfrm>
        </p:grpSpPr>
        <p:sp>
          <p:nvSpPr>
            <p:cNvPr id="52" name="Rounded Rectangle 6"/>
            <p:cNvSpPr/>
            <p:nvPr/>
          </p:nvSpPr>
          <p:spPr>
            <a:xfrm>
              <a:off x="177949" y="1074042"/>
              <a:ext cx="1585739" cy="119181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二叉</a:t>
              </a:r>
              <a:endParaRPr kumimoji="1" lang="en-US" altLang="zh-CN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搜索树</a:t>
              </a:r>
              <a:endParaRPr kumimoji="1" 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925911" y="980728"/>
              <a:ext cx="663968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又称二叉排序树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14958" y="1448364"/>
              <a:ext cx="663968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一个空树，或者满足以下条件的二叉树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896365" y="1916000"/>
              <a:ext cx="663968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1BAF9"/>
                </a:buClr>
                <a:buSzPct val="80000"/>
                <a:buFont typeface="Wingdings" charset="2"/>
                <a:buChar char="Ø"/>
              </a:pP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若左子树非空，则其上所有结点小于根结点关键字</a:t>
              </a:r>
              <a:endPara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01BAF9"/>
                </a:buClr>
                <a:buSzPct val="80000"/>
                <a:buFont typeface="Wingdings" charset="2"/>
                <a:buChar char="Ø"/>
              </a:pP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若右子树非空，则其上所有结点大于（等于）根结点关键字</a:t>
              </a:r>
              <a:endPara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01BAF9"/>
                </a:buClr>
                <a:buSzPct val="80000"/>
                <a:buFont typeface="Wingdings" charset="2"/>
                <a:buChar char="Ø"/>
              </a:pP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左、右子树也是二叉排序树</a:t>
              </a:r>
              <a:endParaRPr lang="zh-CN" alt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6" name="直线连接符 85"/>
            <p:cNvCxnSpPr/>
            <p:nvPr/>
          </p:nvCxnSpPr>
          <p:spPr>
            <a:xfrm>
              <a:off x="1763688" y="1074042"/>
              <a:ext cx="0" cy="2316084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3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二叉搜索树的抽象数据类型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 smtClean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BSTree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一个二叉搜索树</a:t>
            </a:r>
            <a:endParaRPr kumimoji="1" lang="en-US" altLang="zh-CN" sz="2000" dirty="0" smtClean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Find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BTreeNode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*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 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Update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BTreeNode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*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BST 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const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Insert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BTreeNode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*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BST 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const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Delete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BTreeNode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*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BST 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const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&amp;item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BSTree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7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33" name="组 32"/>
          <p:cNvGrpSpPr/>
          <p:nvPr/>
        </p:nvGrpSpPr>
        <p:grpSpPr>
          <a:xfrm>
            <a:off x="755576" y="1196752"/>
            <a:ext cx="7449549" cy="532215"/>
            <a:chOff x="-677445" y="1254773"/>
            <a:chExt cx="7449549" cy="532215"/>
          </a:xfrm>
        </p:grpSpPr>
        <p:sp>
          <p:nvSpPr>
            <p:cNvPr id="34" name="文本框 33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结点的度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7" name="直线连接符 36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每个结点的子树或者说后继</a:t>
              </a:r>
              <a:r>
                <a:rPr lang="zh-CN" altLang="en-US" sz="240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结点的个数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55576" y="1951757"/>
            <a:ext cx="7449549" cy="532215"/>
            <a:chOff x="-677445" y="1254773"/>
            <a:chExt cx="7449549" cy="532215"/>
          </a:xfrm>
        </p:grpSpPr>
        <p:sp>
          <p:nvSpPr>
            <p:cNvPr id="42" name="文本框 41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树的度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3" name="直线连接符 42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树中所有结点的度的最大值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755576" y="2755475"/>
            <a:ext cx="7449549" cy="532215"/>
            <a:chOff x="-677445" y="1254773"/>
            <a:chExt cx="7449549" cy="532215"/>
          </a:xfrm>
        </p:grpSpPr>
        <p:sp>
          <p:nvSpPr>
            <p:cNvPr id="50" name="文本框 49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分支结点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1" name="直线连接符 50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度大于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的结点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755576" y="3559193"/>
            <a:ext cx="7449549" cy="532215"/>
            <a:chOff x="-677445" y="1254773"/>
            <a:chExt cx="7449549" cy="532215"/>
          </a:xfrm>
        </p:grpSpPr>
        <p:sp>
          <p:nvSpPr>
            <p:cNvPr id="54" name="文本框 53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叶子结点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5" name="直线连接符 54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度等于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的结点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755576" y="4360501"/>
            <a:ext cx="7449549" cy="532215"/>
            <a:chOff x="-677445" y="1254773"/>
            <a:chExt cx="7449549" cy="532215"/>
          </a:xfrm>
        </p:grpSpPr>
        <p:sp>
          <p:nvSpPr>
            <p:cNvPr id="58" name="文本框 57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孩子结点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9" name="直线连接符 58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结点的后继称为该结点的孩子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755576" y="5167145"/>
            <a:ext cx="7449549" cy="532215"/>
            <a:chOff x="-677445" y="1254773"/>
            <a:chExt cx="7449549" cy="532215"/>
          </a:xfrm>
        </p:grpSpPr>
        <p:sp>
          <p:nvSpPr>
            <p:cNvPr id="62" name="文本框 61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双亲结点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3" name="直线连接符 62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结点的前趋称为该结点的双亲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755576" y="6001948"/>
            <a:ext cx="7449549" cy="532215"/>
            <a:chOff x="-677445" y="1254773"/>
            <a:chExt cx="7449549" cy="532215"/>
          </a:xfrm>
        </p:grpSpPr>
        <p:sp>
          <p:nvSpPr>
            <p:cNvPr id="66" name="文本框 65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兄弟结点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7" name="直线连接符 66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具有同一个双亲的结点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4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true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并由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带回完整值；否则返回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false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4264944" y="2289743"/>
            <a:ext cx="4743431" cy="3849785"/>
            <a:chOff x="3990535" y="2848046"/>
            <a:chExt cx="4743431" cy="3849785"/>
          </a:xfrm>
        </p:grpSpPr>
        <p:sp>
          <p:nvSpPr>
            <p:cNvPr id="18" name="同心圆 17"/>
            <p:cNvSpPr/>
            <p:nvPr/>
          </p:nvSpPr>
          <p:spPr>
            <a:xfrm>
              <a:off x="4805821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同心圆 18"/>
            <p:cNvSpPr/>
            <p:nvPr/>
          </p:nvSpPr>
          <p:spPr>
            <a:xfrm>
              <a:off x="6136458" y="2848046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线箭头连接符 19"/>
            <p:cNvCxnSpPr>
              <a:endCxn id="18" idx="7"/>
            </p:cNvCxnSpPr>
            <p:nvPr/>
          </p:nvCxnSpPr>
          <p:spPr>
            <a:xfrm flipH="1">
              <a:off x="5328196" y="3370421"/>
              <a:ext cx="897887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同心圆 20"/>
            <p:cNvSpPr/>
            <p:nvPr/>
          </p:nvSpPr>
          <p:spPr>
            <a:xfrm>
              <a:off x="3990535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箭头连接符 21"/>
            <p:cNvCxnSpPr>
              <a:stCxn id="18" idx="3"/>
            </p:cNvCxnSpPr>
            <p:nvPr/>
          </p:nvCxnSpPr>
          <p:spPr>
            <a:xfrm flipH="1">
              <a:off x="4512911" y="4465185"/>
              <a:ext cx="382535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同心圆 22"/>
            <p:cNvSpPr/>
            <p:nvPr/>
          </p:nvSpPr>
          <p:spPr>
            <a:xfrm>
              <a:off x="5713447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线箭头连接符 23"/>
            <p:cNvCxnSpPr>
              <a:stCxn id="18" idx="5"/>
              <a:endCxn id="23" idx="1"/>
            </p:cNvCxnSpPr>
            <p:nvPr/>
          </p:nvCxnSpPr>
          <p:spPr>
            <a:xfrm>
              <a:off x="5328196" y="4465185"/>
              <a:ext cx="474876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>
              <a:stCxn id="30" idx="3"/>
              <a:endCxn id="26" idx="0"/>
            </p:cNvCxnSpPr>
            <p:nvPr/>
          </p:nvCxnSpPr>
          <p:spPr>
            <a:xfrm flipH="1">
              <a:off x="7692069" y="5423817"/>
              <a:ext cx="519522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7386069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/>
            <p:cNvCxnSpPr>
              <a:endCxn id="28" idx="1"/>
            </p:cNvCxnSpPr>
            <p:nvPr/>
          </p:nvCxnSpPr>
          <p:spPr>
            <a:xfrm>
              <a:off x="6658833" y="3370421"/>
              <a:ext cx="635661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同心圆 27"/>
            <p:cNvSpPr/>
            <p:nvPr/>
          </p:nvSpPr>
          <p:spPr>
            <a:xfrm>
              <a:off x="7204869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/>
            <p:cNvCxnSpPr>
              <a:stCxn id="28" idx="5"/>
              <a:endCxn id="30" idx="1"/>
            </p:cNvCxnSpPr>
            <p:nvPr/>
          </p:nvCxnSpPr>
          <p:spPr>
            <a:xfrm>
              <a:off x="7727244" y="4465185"/>
              <a:ext cx="484347" cy="525882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同心圆 29"/>
            <p:cNvSpPr/>
            <p:nvPr/>
          </p:nvSpPr>
          <p:spPr>
            <a:xfrm>
              <a:off x="8121966" y="490144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同心圆 30"/>
            <p:cNvSpPr/>
            <p:nvPr/>
          </p:nvSpPr>
          <p:spPr>
            <a:xfrm>
              <a:off x="6345334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同心圆 31"/>
            <p:cNvSpPr/>
            <p:nvPr/>
          </p:nvSpPr>
          <p:spPr>
            <a:xfrm>
              <a:off x="5124488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6235822" y="5513442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 flipH="1">
              <a:off x="5430488" y="5513442"/>
              <a:ext cx="372584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179512" y="1957365"/>
            <a:ext cx="446449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思路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若等于根结点，则返回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若小于根结点，向左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若大于根结点，向右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 flipH="1">
            <a:off x="5508104" y="2289743"/>
            <a:ext cx="1723639" cy="14007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5571235" y="3710085"/>
            <a:ext cx="707506" cy="9390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/>
          <p:nvPr/>
        </p:nvCxnSpPr>
        <p:spPr>
          <a:xfrm>
            <a:off x="6500492" y="2531917"/>
            <a:ext cx="1284786" cy="1374965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>
            <a:off x="7859214" y="3987355"/>
            <a:ext cx="755578" cy="861742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/>
          <p:nvPr/>
        </p:nvCxnSpPr>
        <p:spPr>
          <a:xfrm flipH="1">
            <a:off x="8075260" y="4865514"/>
            <a:ext cx="658276" cy="867742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2" name="组 61"/>
          <p:cNvGrpSpPr/>
          <p:nvPr/>
        </p:nvGrpSpPr>
        <p:grpSpPr>
          <a:xfrm>
            <a:off x="472221" y="5636796"/>
            <a:ext cx="2011547" cy="400110"/>
            <a:chOff x="472221" y="5636796"/>
            <a:chExt cx="2011547" cy="400110"/>
          </a:xfrm>
        </p:grpSpPr>
        <p:cxnSp>
          <p:nvCxnSpPr>
            <p:cNvPr id="48" name="直线箭头连接符 47"/>
            <p:cNvCxnSpPr/>
            <p:nvPr/>
          </p:nvCxnSpPr>
          <p:spPr>
            <a:xfrm>
              <a:off x="472221" y="5836851"/>
              <a:ext cx="9361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1484777" y="5636796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</a:t>
              </a:r>
              <a:r>
                <a: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23</a:t>
              </a:r>
              <a:endPara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473336" y="6053226"/>
            <a:ext cx="2010432" cy="400110"/>
            <a:chOff x="473336" y="6053226"/>
            <a:chExt cx="2010432" cy="400110"/>
          </a:xfrm>
        </p:grpSpPr>
        <p:cxnSp>
          <p:nvCxnSpPr>
            <p:cNvPr id="51" name="直线箭头连接符 50"/>
            <p:cNvCxnSpPr/>
            <p:nvPr/>
          </p:nvCxnSpPr>
          <p:spPr>
            <a:xfrm>
              <a:off x="473336" y="6240986"/>
              <a:ext cx="936104" cy="0"/>
            </a:xfrm>
            <a:prstGeom prst="straightConnector1">
              <a:avLst/>
            </a:prstGeom>
            <a:ln w="57150">
              <a:prstDash val="lgDash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1484777" y="6053226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</a:t>
              </a:r>
              <a:r>
                <a: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65</a:t>
              </a:r>
              <a:endPara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179512" y="3811709"/>
                <a:ext cx="4464496" cy="164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SzPct val="86000"/>
                  <a:buFont typeface="AppleColorEmoji" charset="0"/>
                  <a:buChar char="🌔"/>
                </a:pPr>
                <a:r>
                  <a:rPr lang="zh-CN" altLang="en-US" sz="2400" b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时间复杂度</a:t>
                </a:r>
                <a:endParaRPr lang="en-US" altLang="zh-CN" sz="2400" b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SzPct val="86000"/>
                  <a:buFont typeface="Wingdings" charset="2"/>
                  <a:buChar char="l"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最多查找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h(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树的深度</a:t>
                </a:r>
                <a:r>
                  <a:rPr lang="en-US" altLang="zh-CN" sz="2000" dirty="0">
                    <a:solidFill>
                      <a:schemeClr val="bg1">
                        <a:lumMod val="50000"/>
                      </a:schemeClr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Cambria Math" charset="0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Cambria Math" charset="0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SzPct val="86000"/>
                  <a:buFont typeface="Wingdings" charset="2"/>
                  <a:buChar char="l"/>
                </a:pPr>
                <a:r>
                  <a:rPr lang="zh-CN" altLang="en-US" sz="2000" dirty="0" smtClean="0">
                    <a:solidFill>
                      <a:schemeClr val="bg1">
                        <a:lumMod val="50000"/>
                      </a:schemeClr>
                    </a:solidFill>
                    <a:ea typeface="Microsoft YaHei" charset="-122"/>
                    <a:cs typeface="Microsoft YaHei" charset="-122"/>
                  </a:rPr>
                  <a:t>理想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平衡树</m:t>
                    </m:r>
                    <m: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𝑶</m:t>
                    </m:r>
                    <m: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func>
                      <m:funcPr>
                        <m:ctrlPr>
                          <a:rPr lang="mr-IN" altLang="zh-CN" sz="20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altLang="zh-CN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mr-IN" altLang="zh-CN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𝟐</m:t>
                            </m:r>
                          </m:sub>
                        </m:sSub>
                      </m:fName>
                      <m:e>
                        <m:r>
                          <a:rPr lang="en-US" altLang="zh-CN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𝒏</m:t>
                        </m:r>
                        <m:r>
                          <a:rPr lang="en-US" altLang="zh-CN" sz="2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2000" dirty="0" smtClean="0">
                  <a:solidFill>
                    <a:schemeClr val="bg1">
                      <a:lumMod val="50000"/>
                    </a:schemeClr>
                  </a:solidFill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SzPct val="86000"/>
                  <a:buFont typeface="Wingdings" charset="2"/>
                  <a:buChar char="l"/>
                </a:pPr>
                <a:r>
                  <a:rPr lang="zh-CN" altLang="en-US" sz="200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单支树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𝑶</m:t>
                    </m:r>
                    <m:r>
                      <a:rPr lang="en-US" altLang="zh-CN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811709"/>
                <a:ext cx="4464496" cy="1644553"/>
              </a:xfrm>
              <a:prstGeom prst="rect">
                <a:avLst/>
              </a:prstGeom>
              <a:blipFill rotWithShape="0">
                <a:blip r:embed="rId2"/>
                <a:stretch>
                  <a:fillRect l="-1774" t="-741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7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true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并由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带回完整值；否则返回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false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9512" y="1957365"/>
            <a:ext cx="23042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递归算法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6" y="2513721"/>
            <a:ext cx="8697416" cy="4062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1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true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并由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带回完整值；否则返回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false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9512" y="1957365"/>
            <a:ext cx="23042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非递归算法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066634"/>
            <a:ext cx="6139408" cy="446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3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更新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true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用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更新完整值；否则返回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false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79512" y="1957365"/>
            <a:ext cx="23042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非递归算法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38" y="2574959"/>
            <a:ext cx="7850110" cy="4154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1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找到父节点，插入新元素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79512" y="1957365"/>
            <a:ext cx="446449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思路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若小于当前节点，向左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若大于当前节点，向右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当前节点为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空，则插入新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元素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41" y="1901942"/>
            <a:ext cx="6506725" cy="484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找到父节点，插入新元素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9144000" cy="401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8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找到父节点，插入新元素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59" y="1875302"/>
            <a:ext cx="5423431" cy="484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94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删除结点后，应该仍然是二叉搜索树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" name="同心圆 17"/>
          <p:cNvSpPr/>
          <p:nvPr/>
        </p:nvSpPr>
        <p:spPr>
          <a:xfrm>
            <a:off x="4527115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>
            <a:endCxn id="33" idx="7"/>
          </p:cNvCxnSpPr>
          <p:nvPr/>
        </p:nvCxnSpPr>
        <p:spPr>
          <a:xfrm flipH="1">
            <a:off x="5049490" y="2810495"/>
            <a:ext cx="897887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同心圆 20"/>
          <p:cNvSpPr/>
          <p:nvPr/>
        </p:nvSpPr>
        <p:spPr>
          <a:xfrm>
            <a:off x="3711829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>
            <a:stCxn id="33" idx="3"/>
          </p:cNvCxnSpPr>
          <p:nvPr/>
        </p:nvCxnSpPr>
        <p:spPr>
          <a:xfrm flipH="1">
            <a:off x="4234205" y="3905259"/>
            <a:ext cx="382535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同心圆 22"/>
          <p:cNvSpPr/>
          <p:nvPr/>
        </p:nvSpPr>
        <p:spPr>
          <a:xfrm>
            <a:off x="5434741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/>
          <p:cNvCxnSpPr>
            <a:stCxn id="33" idx="5"/>
          </p:cNvCxnSpPr>
          <p:nvPr/>
        </p:nvCxnSpPr>
        <p:spPr>
          <a:xfrm>
            <a:off x="5049490" y="3905259"/>
            <a:ext cx="474876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7413363" y="4863891"/>
            <a:ext cx="519522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同心圆 25"/>
          <p:cNvSpPr/>
          <p:nvPr/>
        </p:nvSpPr>
        <p:spPr>
          <a:xfrm>
            <a:off x="7107363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63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380127" y="2810495"/>
            <a:ext cx="635661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6926163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52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>
            <a:off x="7448538" y="3905259"/>
            <a:ext cx="484347" cy="52588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同心圆 29"/>
          <p:cNvSpPr/>
          <p:nvPr/>
        </p:nvSpPr>
        <p:spPr>
          <a:xfrm>
            <a:off x="7843260" y="4341516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74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6066628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845782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5957116" y="4953516"/>
            <a:ext cx="415512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5151782" y="4953516"/>
            <a:ext cx="372584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518" y="1972518"/>
            <a:ext cx="446449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删除叶子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结点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直接将双亲结点指向它的指针置空即可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1" grpId="1" animBg="1"/>
      <p:bldP spid="21" grpId="2" animBg="1"/>
      <p:bldP spid="23" grpId="0" animBg="1"/>
      <p:bldP spid="26" grpId="0" animBg="1"/>
      <p:bldP spid="28" grpId="0" animBg="1"/>
      <p:bldP spid="30" grpId="0" animBg="1"/>
      <p:bldP spid="31" grpId="0" animBg="1"/>
      <p:bldP spid="31" grpId="1" animBg="1"/>
      <p:bldP spid="31" grpId="2" animBg="1"/>
      <p:bldP spid="32" grpId="0" animBg="1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删除结点后，应该仍然是二叉搜索树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" name="同心圆 17"/>
          <p:cNvSpPr/>
          <p:nvPr/>
        </p:nvSpPr>
        <p:spPr>
          <a:xfrm>
            <a:off x="4527115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>
            <a:endCxn id="33" idx="7"/>
          </p:cNvCxnSpPr>
          <p:nvPr/>
        </p:nvCxnSpPr>
        <p:spPr>
          <a:xfrm flipH="1">
            <a:off x="5049490" y="2810495"/>
            <a:ext cx="897887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同心圆 20"/>
          <p:cNvSpPr/>
          <p:nvPr/>
        </p:nvSpPr>
        <p:spPr>
          <a:xfrm>
            <a:off x="3711829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>
            <a:stCxn id="33" idx="3"/>
          </p:cNvCxnSpPr>
          <p:nvPr/>
        </p:nvCxnSpPr>
        <p:spPr>
          <a:xfrm flipH="1">
            <a:off x="4234205" y="3905259"/>
            <a:ext cx="382535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同心圆 22"/>
          <p:cNvSpPr/>
          <p:nvPr/>
        </p:nvSpPr>
        <p:spPr>
          <a:xfrm>
            <a:off x="5434741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/>
          <p:cNvCxnSpPr>
            <a:stCxn id="33" idx="5"/>
          </p:cNvCxnSpPr>
          <p:nvPr/>
        </p:nvCxnSpPr>
        <p:spPr>
          <a:xfrm>
            <a:off x="5049490" y="3905259"/>
            <a:ext cx="474876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7413363" y="4863891"/>
            <a:ext cx="519522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同心圆 25"/>
          <p:cNvSpPr/>
          <p:nvPr/>
        </p:nvSpPr>
        <p:spPr>
          <a:xfrm>
            <a:off x="7107363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63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380127" y="2810495"/>
            <a:ext cx="635661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6926163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52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>
            <a:off x="7448538" y="3905259"/>
            <a:ext cx="484347" cy="52588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同心圆 29"/>
          <p:cNvSpPr/>
          <p:nvPr/>
        </p:nvSpPr>
        <p:spPr>
          <a:xfrm>
            <a:off x="7843260" y="4341516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74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6066628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845782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5957116" y="4953516"/>
            <a:ext cx="415512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5151782" y="4953516"/>
            <a:ext cx="372584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518" y="1972518"/>
            <a:ext cx="4149311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删除单支结点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将双亲结点指向它的分支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即，把子树直接接在他原来的位置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5" name="直线箭头连接符 34"/>
          <p:cNvCxnSpPr>
            <a:endCxn id="30" idx="1"/>
          </p:cNvCxnSpPr>
          <p:nvPr/>
        </p:nvCxnSpPr>
        <p:spPr>
          <a:xfrm>
            <a:off x="6403084" y="2773797"/>
            <a:ext cx="1529801" cy="1657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3" grpId="0" animBg="1"/>
      <p:bldP spid="26" grpId="0" animBg="1"/>
      <p:bldP spid="28" grpId="0" animBg="1"/>
      <p:bldP spid="28" grpId="1" animBg="1"/>
      <p:bldP spid="28" grpId="2" animBg="1"/>
      <p:bldP spid="30" grpId="0" animBg="1"/>
      <p:bldP spid="31" grpId="0" animBg="1"/>
      <p:bldP spid="32" grpId="0" animBg="1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删除结点后，应该仍然是二叉搜索树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8" name="同心圆 17"/>
          <p:cNvSpPr/>
          <p:nvPr/>
        </p:nvSpPr>
        <p:spPr>
          <a:xfrm>
            <a:off x="4527115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>
            <a:endCxn id="33" idx="7"/>
          </p:cNvCxnSpPr>
          <p:nvPr/>
        </p:nvCxnSpPr>
        <p:spPr>
          <a:xfrm flipH="1">
            <a:off x="5049490" y="2810495"/>
            <a:ext cx="897887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同心圆 20"/>
          <p:cNvSpPr/>
          <p:nvPr/>
        </p:nvSpPr>
        <p:spPr>
          <a:xfrm>
            <a:off x="3711829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>
            <a:stCxn id="33" idx="3"/>
          </p:cNvCxnSpPr>
          <p:nvPr/>
        </p:nvCxnSpPr>
        <p:spPr>
          <a:xfrm flipH="1">
            <a:off x="4234205" y="3905259"/>
            <a:ext cx="382535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同心圆 22"/>
          <p:cNvSpPr/>
          <p:nvPr/>
        </p:nvSpPr>
        <p:spPr>
          <a:xfrm>
            <a:off x="5434741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/>
          <p:cNvCxnSpPr>
            <a:stCxn id="33" idx="5"/>
          </p:cNvCxnSpPr>
          <p:nvPr/>
        </p:nvCxnSpPr>
        <p:spPr>
          <a:xfrm>
            <a:off x="5049490" y="3905259"/>
            <a:ext cx="474876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H="1">
            <a:off x="7413363" y="4863891"/>
            <a:ext cx="519522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同心圆 25"/>
          <p:cNvSpPr/>
          <p:nvPr/>
        </p:nvSpPr>
        <p:spPr>
          <a:xfrm>
            <a:off x="7107363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63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6380127" y="2810495"/>
            <a:ext cx="635661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6926163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52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>
            <a:off x="7448538" y="3905259"/>
            <a:ext cx="484347" cy="525882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同心圆 29"/>
          <p:cNvSpPr/>
          <p:nvPr/>
        </p:nvSpPr>
        <p:spPr>
          <a:xfrm>
            <a:off x="7843260" y="4341516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74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6066628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845782" y="5542789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5957116" y="4953516"/>
            <a:ext cx="415512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5151782" y="4953516"/>
            <a:ext cx="372584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518" y="1972518"/>
            <a:ext cx="446449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删除双支结点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方法一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它的右子树链到它的中序前趋结点的右边；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将它的左子树链到它原来的位置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4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0.05607 0.1310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655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4652 0.1083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06441 -0.1638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819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07 0.13102 L 2.77778E-7 3.33333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" y="-611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2 0.10833 L 5E-6 2.22222E-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3" grpId="0" animBg="1"/>
      <p:bldP spid="23" grpId="1" animBg="1"/>
      <p:bldP spid="23" grpId="2" animBg="1"/>
      <p:bldP spid="26" grpId="0" animBg="1"/>
      <p:bldP spid="28" grpId="0" animBg="1"/>
      <p:bldP spid="30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2055501" y="2564904"/>
            <a:ext cx="4280789" cy="3375992"/>
            <a:chOff x="467544" y="2564904"/>
            <a:chExt cx="4280789" cy="3375992"/>
          </a:xfrm>
        </p:grpSpPr>
        <p:sp>
          <p:nvSpPr>
            <p:cNvPr id="35" name="同心圆 34"/>
            <p:cNvSpPr/>
            <p:nvPr/>
          </p:nvSpPr>
          <p:spPr>
            <a:xfrm>
              <a:off x="1491458" y="339010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同心圆 35"/>
            <p:cNvSpPr/>
            <p:nvPr/>
          </p:nvSpPr>
          <p:spPr>
            <a:xfrm>
              <a:off x="2380453" y="2564904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线箭头连接符 37"/>
            <p:cNvCxnSpPr/>
            <p:nvPr/>
          </p:nvCxnSpPr>
          <p:spPr>
            <a:xfrm flipH="1">
              <a:off x="1860234" y="2933680"/>
              <a:ext cx="583491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同心圆 40"/>
            <p:cNvSpPr/>
            <p:nvPr/>
          </p:nvSpPr>
          <p:spPr>
            <a:xfrm>
              <a:off x="467544" y="434912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线箭头连接符 43"/>
            <p:cNvCxnSpPr/>
            <p:nvPr/>
          </p:nvCxnSpPr>
          <p:spPr>
            <a:xfrm flipH="1">
              <a:off x="836320" y="3758885"/>
              <a:ext cx="718410" cy="6535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同心圆 45"/>
            <p:cNvSpPr/>
            <p:nvPr/>
          </p:nvSpPr>
          <p:spPr>
            <a:xfrm>
              <a:off x="1494280" y="4355985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E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直线箭头连接符 47"/>
            <p:cNvCxnSpPr/>
            <p:nvPr/>
          </p:nvCxnSpPr>
          <p:spPr>
            <a:xfrm>
              <a:off x="1707482" y="3822157"/>
              <a:ext cx="2822" cy="53382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同心圆 48"/>
            <p:cNvSpPr/>
            <p:nvPr/>
          </p:nvSpPr>
          <p:spPr>
            <a:xfrm>
              <a:off x="2521016" y="434912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F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直线箭头连接符 68"/>
            <p:cNvCxnSpPr/>
            <p:nvPr/>
          </p:nvCxnSpPr>
          <p:spPr>
            <a:xfrm>
              <a:off x="1860234" y="3758885"/>
              <a:ext cx="724054" cy="6535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>
              <a:off x="1863056" y="4724761"/>
              <a:ext cx="518402" cy="78408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同心圆 70"/>
            <p:cNvSpPr/>
            <p:nvPr/>
          </p:nvSpPr>
          <p:spPr>
            <a:xfrm>
              <a:off x="979501" y="550884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H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同心圆 71"/>
            <p:cNvSpPr/>
            <p:nvPr/>
          </p:nvSpPr>
          <p:spPr>
            <a:xfrm>
              <a:off x="2165434" y="5508848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I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直线箭头连接符 72"/>
            <p:cNvCxnSpPr/>
            <p:nvPr/>
          </p:nvCxnSpPr>
          <p:spPr>
            <a:xfrm flipH="1">
              <a:off x="1195525" y="4724761"/>
              <a:ext cx="362027" cy="78408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73"/>
            <p:cNvCxnSpPr/>
            <p:nvPr/>
          </p:nvCxnSpPr>
          <p:spPr>
            <a:xfrm>
              <a:off x="2749229" y="2933680"/>
              <a:ext cx="658220" cy="519701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同心圆 74"/>
            <p:cNvSpPr/>
            <p:nvPr/>
          </p:nvSpPr>
          <p:spPr>
            <a:xfrm>
              <a:off x="3344177" y="3390109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线箭头连接符 75"/>
            <p:cNvCxnSpPr/>
            <p:nvPr/>
          </p:nvCxnSpPr>
          <p:spPr>
            <a:xfrm>
              <a:off x="3712953" y="3758885"/>
              <a:ext cx="666604" cy="6070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同心圆 76"/>
            <p:cNvSpPr/>
            <p:nvPr/>
          </p:nvSpPr>
          <p:spPr>
            <a:xfrm>
              <a:off x="4316285" y="4302633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G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同心圆 5"/>
          <p:cNvSpPr/>
          <p:nvPr/>
        </p:nvSpPr>
        <p:spPr>
          <a:xfrm>
            <a:off x="2865542" y="3193530"/>
            <a:ext cx="845723" cy="868865"/>
          </a:xfrm>
          <a:prstGeom prst="donut">
            <a:avLst>
              <a:gd name="adj" fmla="val 1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8" name="线形标注 1 (带边框和强调线) 77"/>
          <p:cNvSpPr/>
          <p:nvPr/>
        </p:nvSpPr>
        <p:spPr>
          <a:xfrm>
            <a:off x="899592" y="1926848"/>
            <a:ext cx="1129404" cy="576064"/>
          </a:xfrm>
          <a:prstGeom prst="accentBorderCallout1">
            <a:avLst>
              <a:gd name="adj1" fmla="val 65344"/>
              <a:gd name="adj2" fmla="val 105482"/>
              <a:gd name="adj3" fmla="val 234261"/>
              <a:gd name="adj4" fmla="val 1851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度为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9" name="同心圆 78"/>
          <p:cNvSpPr/>
          <p:nvPr/>
        </p:nvSpPr>
        <p:spPr>
          <a:xfrm>
            <a:off x="4737485" y="3183774"/>
            <a:ext cx="845723" cy="868865"/>
          </a:xfrm>
          <a:prstGeom prst="donut">
            <a:avLst>
              <a:gd name="adj" fmla="val 1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0" name="线形标注 1 (带边框和强调线) 79"/>
          <p:cNvSpPr/>
          <p:nvPr/>
        </p:nvSpPr>
        <p:spPr>
          <a:xfrm>
            <a:off x="6322226" y="1778987"/>
            <a:ext cx="1129404" cy="576064"/>
          </a:xfrm>
          <a:prstGeom prst="accentBorderCallout1">
            <a:avLst>
              <a:gd name="adj1" fmla="val 72902"/>
              <a:gd name="adj2" fmla="val -6324"/>
              <a:gd name="adj3" fmla="val 255047"/>
              <a:gd name="adj4" fmla="val -77054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度为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分支结点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1" name="同心圆 80"/>
          <p:cNvSpPr/>
          <p:nvPr/>
        </p:nvSpPr>
        <p:spPr>
          <a:xfrm>
            <a:off x="5729041" y="4076696"/>
            <a:ext cx="845723" cy="868865"/>
          </a:xfrm>
          <a:prstGeom prst="donut">
            <a:avLst>
              <a:gd name="adj" fmla="val 18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2" name="线形标注 1 (带边框和强调线) 81"/>
          <p:cNvSpPr/>
          <p:nvPr/>
        </p:nvSpPr>
        <p:spPr>
          <a:xfrm>
            <a:off x="7533879" y="3995945"/>
            <a:ext cx="1129404" cy="576064"/>
          </a:xfrm>
          <a:prstGeom prst="accentBorderCallout1">
            <a:avLst>
              <a:gd name="adj1" fmla="val 72902"/>
              <a:gd name="adj2" fmla="val -6324"/>
              <a:gd name="adj3" fmla="val 92535"/>
              <a:gd name="adj4" fmla="val -83801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度为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</a:p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叶子结点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3" name="线形标注 1 (带边框和强调线) 82"/>
          <p:cNvSpPr/>
          <p:nvPr/>
        </p:nvSpPr>
        <p:spPr>
          <a:xfrm>
            <a:off x="4105592" y="1543007"/>
            <a:ext cx="1398781" cy="576064"/>
          </a:xfrm>
          <a:prstGeom prst="accentBorderCallout1">
            <a:avLst>
              <a:gd name="adj1" fmla="val 72902"/>
              <a:gd name="adj2" fmla="val -6324"/>
              <a:gd name="adj3" fmla="val 213474"/>
              <a:gd name="adj4" fmla="val -27169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树的度为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4" name="线形标注 1 (带边框和强调线) 83"/>
          <p:cNvSpPr/>
          <p:nvPr/>
        </p:nvSpPr>
        <p:spPr>
          <a:xfrm>
            <a:off x="4995405" y="5436840"/>
            <a:ext cx="2316259" cy="944488"/>
          </a:xfrm>
          <a:prstGeom prst="accentBorderCallout1">
            <a:avLst>
              <a:gd name="adj1" fmla="val 72902"/>
              <a:gd name="adj2" fmla="val -6324"/>
              <a:gd name="adj3" fmla="val -16866"/>
              <a:gd name="adj4" fmla="val -7026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的双亲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的孩子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互为兄弟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98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2" grpId="0" animBg="1"/>
      <p:bldP spid="83" grpId="0" animBg="1"/>
      <p:bldP spid="8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删除结点后，应该仍然是二叉搜索树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9" name="同心圆 18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>
            <a:endCxn id="33" idx="7"/>
          </p:cNvCxnSpPr>
          <p:nvPr/>
        </p:nvCxnSpPr>
        <p:spPr>
          <a:xfrm flipH="1">
            <a:off x="5049490" y="2810495"/>
            <a:ext cx="897887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380127" y="2810495"/>
            <a:ext cx="635661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 16"/>
          <p:cNvGrpSpPr/>
          <p:nvPr/>
        </p:nvGrpSpPr>
        <p:grpSpPr>
          <a:xfrm>
            <a:off x="6926163" y="3382884"/>
            <a:ext cx="1529097" cy="2755021"/>
            <a:chOff x="6926163" y="3382884"/>
            <a:chExt cx="1529097" cy="2755021"/>
          </a:xfrm>
        </p:grpSpPr>
        <p:cxnSp>
          <p:nvCxnSpPr>
            <p:cNvPr id="25" name="直线箭头连接符 24"/>
            <p:cNvCxnSpPr/>
            <p:nvPr/>
          </p:nvCxnSpPr>
          <p:spPr>
            <a:xfrm flipH="1">
              <a:off x="7413363" y="4863891"/>
              <a:ext cx="519522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7107363" y="552590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6926163" y="338288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7448538" y="3905259"/>
              <a:ext cx="484347" cy="525882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同心圆 29"/>
            <p:cNvSpPr/>
            <p:nvPr/>
          </p:nvSpPr>
          <p:spPr>
            <a:xfrm>
              <a:off x="7843260" y="4341516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3711829" y="3382884"/>
            <a:ext cx="2966799" cy="2771905"/>
            <a:chOff x="3711829" y="3382884"/>
            <a:chExt cx="2966799" cy="2771905"/>
          </a:xfrm>
        </p:grpSpPr>
        <p:sp>
          <p:nvSpPr>
            <p:cNvPr id="18" name="同心圆 17"/>
            <p:cNvSpPr/>
            <p:nvPr/>
          </p:nvSpPr>
          <p:spPr>
            <a:xfrm>
              <a:off x="4527115" y="338288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3711829" y="44311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箭头连接符 21"/>
            <p:cNvCxnSpPr>
              <a:stCxn id="33" idx="3"/>
            </p:cNvCxnSpPr>
            <p:nvPr/>
          </p:nvCxnSpPr>
          <p:spPr>
            <a:xfrm flipH="1">
              <a:off x="4234205" y="3905259"/>
              <a:ext cx="382535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同心圆 22"/>
            <p:cNvSpPr/>
            <p:nvPr/>
          </p:nvSpPr>
          <p:spPr>
            <a:xfrm>
              <a:off x="5434741" y="44311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线箭头连接符 23"/>
            <p:cNvCxnSpPr>
              <a:stCxn id="33" idx="5"/>
            </p:cNvCxnSpPr>
            <p:nvPr/>
          </p:nvCxnSpPr>
          <p:spPr>
            <a:xfrm>
              <a:off x="5049490" y="3905259"/>
              <a:ext cx="474876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同心圆 30"/>
            <p:cNvSpPr/>
            <p:nvPr/>
          </p:nvSpPr>
          <p:spPr>
            <a:xfrm>
              <a:off x="6066628" y="552590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同心圆 31"/>
            <p:cNvSpPr/>
            <p:nvPr/>
          </p:nvSpPr>
          <p:spPr>
            <a:xfrm>
              <a:off x="4845782" y="5542789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5957116" y="4953516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 flipH="1">
              <a:off x="5151782" y="4953516"/>
              <a:ext cx="372584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174518" y="1972518"/>
            <a:ext cx="4464496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删除双支结点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方法一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它的右子树链到它的中序前趋结点的右边；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将它的左子树链到它原来的位置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5" name="直线箭头连接符 34"/>
          <p:cNvCxnSpPr>
            <a:stCxn id="31" idx="7"/>
          </p:cNvCxnSpPr>
          <p:nvPr/>
        </p:nvCxnSpPr>
        <p:spPr>
          <a:xfrm flipV="1">
            <a:off x="6589003" y="3994884"/>
            <a:ext cx="518360" cy="1620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7024639" y="3501636"/>
            <a:ext cx="627062" cy="781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83925" y="3933056"/>
            <a:ext cx="3617530" cy="2825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结点的中序前趋结点一定没有右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孩子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中序前趋结点是小于当前结点的结点中最大的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中序前趋结点如果有右孩子，则右孩子才是中序前趋结点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2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2 0.01389 L 0.04618 -0.3675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-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 -0.04792 L 0.05643 0.1333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36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删除结点后，应该仍然是二叉搜索树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9" name="同心圆 18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/>
          <p:cNvCxnSpPr>
            <a:endCxn id="33" idx="7"/>
          </p:cNvCxnSpPr>
          <p:nvPr/>
        </p:nvCxnSpPr>
        <p:spPr>
          <a:xfrm flipH="1">
            <a:off x="5049490" y="2810495"/>
            <a:ext cx="897887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380127" y="2810495"/>
            <a:ext cx="635661" cy="662014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 16"/>
          <p:cNvGrpSpPr/>
          <p:nvPr/>
        </p:nvGrpSpPr>
        <p:grpSpPr>
          <a:xfrm>
            <a:off x="6926163" y="3382884"/>
            <a:ext cx="1529097" cy="2755021"/>
            <a:chOff x="6926163" y="3382884"/>
            <a:chExt cx="1529097" cy="2755021"/>
          </a:xfrm>
        </p:grpSpPr>
        <p:cxnSp>
          <p:nvCxnSpPr>
            <p:cNvPr id="25" name="直线箭头连接符 24"/>
            <p:cNvCxnSpPr/>
            <p:nvPr/>
          </p:nvCxnSpPr>
          <p:spPr>
            <a:xfrm flipH="1">
              <a:off x="7413363" y="4863891"/>
              <a:ext cx="519522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7107363" y="552590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6926163" y="338288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7448538" y="3905259"/>
              <a:ext cx="484347" cy="525882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同心圆 29"/>
            <p:cNvSpPr/>
            <p:nvPr/>
          </p:nvSpPr>
          <p:spPr>
            <a:xfrm>
              <a:off x="7843260" y="4341516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同心圆 17"/>
          <p:cNvSpPr/>
          <p:nvPr/>
        </p:nvSpPr>
        <p:spPr>
          <a:xfrm>
            <a:off x="4527115" y="3382884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同心圆 20"/>
          <p:cNvSpPr/>
          <p:nvPr/>
        </p:nvSpPr>
        <p:spPr>
          <a:xfrm>
            <a:off x="3711829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>
            <a:stCxn id="33" idx="3"/>
          </p:cNvCxnSpPr>
          <p:nvPr/>
        </p:nvCxnSpPr>
        <p:spPr>
          <a:xfrm flipH="1">
            <a:off x="4234205" y="3905259"/>
            <a:ext cx="382535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同心圆 22"/>
          <p:cNvSpPr/>
          <p:nvPr/>
        </p:nvSpPr>
        <p:spPr>
          <a:xfrm>
            <a:off x="5434741" y="4431141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/>
          <p:cNvCxnSpPr>
            <a:stCxn id="33" idx="5"/>
          </p:cNvCxnSpPr>
          <p:nvPr/>
        </p:nvCxnSpPr>
        <p:spPr>
          <a:xfrm>
            <a:off x="5049490" y="3905259"/>
            <a:ext cx="474876" cy="61550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同心圆 30"/>
          <p:cNvSpPr/>
          <p:nvPr/>
        </p:nvSpPr>
        <p:spPr>
          <a:xfrm>
            <a:off x="6066628" y="5525905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845782" y="5542789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/>
          <p:cNvCxnSpPr/>
          <p:nvPr/>
        </p:nvCxnSpPr>
        <p:spPr>
          <a:xfrm>
            <a:off x="5957116" y="4953516"/>
            <a:ext cx="415512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 flipH="1">
            <a:off x="5151782" y="4953516"/>
            <a:ext cx="372584" cy="572389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74518" y="1972518"/>
            <a:ext cx="458254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删除双支结点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方法二</a:t>
            </a:r>
            <a:endParaRPr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用它的中序前趋结点替代当前结点，即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同心圆 37"/>
          <p:cNvSpPr/>
          <p:nvPr/>
        </p:nvSpPr>
        <p:spPr>
          <a:xfrm>
            <a:off x="5857752" y="2288120"/>
            <a:ext cx="612000" cy="612000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1843" y="3130971"/>
            <a:ext cx="36233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20000"/>
              </a:lnSpc>
              <a:buSzPct val="86000"/>
              <a:buFont typeface="Wingdings" charset="2"/>
              <a:buChar char="l"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中序前趋结点的值赋给当前结点，删除中序前趋结点（中序前趋结点没有右子树，是单分支结点，按照单分支结点的删除方法删除之）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15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8" grpId="0" animBg="1"/>
      <p:bldP spid="21" grpId="0" animBg="1"/>
      <p:bldP spid="23" grpId="0" animBg="1"/>
      <p:bldP spid="31" grpId="0" animBg="1"/>
      <p:bldP spid="31" grpId="1" animBg="1"/>
      <p:bldP spid="31" grpId="2" animBg="1"/>
      <p:bldP spid="32" grpId="0" animBg="1"/>
      <p:bldP spid="36" grpId="0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二叉搜索树的运算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179512" y="1419859"/>
            <a:ext cx="8928992" cy="2297173"/>
            <a:chOff x="179512" y="964527"/>
            <a:chExt cx="8928992" cy="2297173"/>
          </a:xfrm>
        </p:grpSpPr>
        <p:grpSp>
          <p:nvGrpSpPr>
            <p:cNvPr id="11" name="组 10"/>
            <p:cNvGrpSpPr/>
            <p:nvPr/>
          </p:nvGrpSpPr>
          <p:grpSpPr>
            <a:xfrm>
              <a:off x="179512" y="964527"/>
              <a:ext cx="8928992" cy="2104433"/>
              <a:chOff x="179512" y="964527"/>
              <a:chExt cx="8928992" cy="2104433"/>
            </a:xfrm>
          </p:grpSpPr>
          <p:sp>
            <p:nvSpPr>
              <p:cNvPr id="13" name="Rounded Rectangle 6"/>
              <p:cNvSpPr/>
              <p:nvPr/>
            </p:nvSpPr>
            <p:spPr>
              <a:xfrm>
                <a:off x="179512" y="1052736"/>
                <a:ext cx="1008112" cy="919782"/>
              </a:xfrm>
              <a:prstGeom prst="roundRect">
                <a:avLst/>
              </a:prstGeom>
              <a:solidFill>
                <a:srgbClr val="02BA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:r>
                  <a:rPr lang="zh-CN" altLang="en-US" sz="2400" smtClean="0">
                    <a:solidFill>
                      <a:prstClr val="white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性能分析</a:t>
                </a:r>
                <a:endParaRPr 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475656" y="964527"/>
                <a:ext cx="7632847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b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查找、插入、删除的时间复杂度</a:t>
                </a:r>
                <a:endPara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5" name="直线连接符 14"/>
              <p:cNvCxnSpPr/>
              <p:nvPr/>
            </p:nvCxnSpPr>
            <p:spPr>
              <a:xfrm>
                <a:off x="1331640" y="1102444"/>
                <a:ext cx="0" cy="1966516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1475656" y="1377345"/>
                    <a:ext cx="7632848" cy="49795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2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a:t>平均情况为</a:t>
                    </a:r>
                    <a14:m>
                      <m:oMath xmlns:m="http://schemas.openxmlformats.org/officeDocument/2006/math">
                        <m:r>
                          <a:rPr lang="en-US" altLang="zh-CN" sz="2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𝑶</m:t>
                        </m:r>
                        <m:r>
                          <a:rPr lang="en-US" altLang="zh-CN" sz="2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func>
                          <m:funcPr>
                            <m:ctrlPr>
                              <a:rPr lang="mr-IN" altLang="zh-CN" sz="24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mr-IN" altLang="zh-CN" sz="2400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mr-IN" altLang="zh-CN" sz="24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24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𝒏</m:t>
                            </m:r>
                            <m:r>
                              <a:rPr lang="en-US" altLang="zh-CN" sz="24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)</m:t>
                            </m:r>
                          </m:e>
                        </m:func>
                      </m:oMath>
                    </a14:m>
                    <a:r>
                      <a:rPr lang="zh-CN" altLang="en-US" sz="2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a:t>，最差情况为</a:t>
                    </a:r>
                    <a14:m>
                      <m:oMath xmlns:m="http://schemas.openxmlformats.org/officeDocument/2006/math">
                        <m:r>
                          <a:rPr lang="en-US" altLang="zh-CN" sz="2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𝑶</m:t>
                        </m:r>
                        <m:r>
                          <a:rPr lang="en-US" altLang="zh-CN" sz="24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)</m:t>
                        </m:r>
                      </m:oMath>
                    </a14:m>
                    <a:endParaRPr lang="zh-CN" altLang="en-US" sz="2400" dirty="0">
                      <a:latin typeface="Microsoft YaHei" charset="-122"/>
                      <a:ea typeface="Microsoft YaHei" charset="-122"/>
                      <a:cs typeface="Microsoft YaHei" charset="-122"/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5656" y="1377345"/>
                    <a:ext cx="7632848" cy="49795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198" t="-2469" b="-283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矩形 34"/>
            <p:cNvSpPr/>
            <p:nvPr/>
          </p:nvSpPr>
          <p:spPr>
            <a:xfrm>
              <a:off x="1475656" y="1870153"/>
              <a:ext cx="7632847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查找、插入、删除的空间</a:t>
              </a: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复杂度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475656" y="2282971"/>
                  <a:ext cx="7632848" cy="9787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递归算法：平均情况为</a:t>
                  </a:r>
                  <a14:m>
                    <m:oMath xmlns:m="http://schemas.openxmlformats.org/officeDocument/2006/math"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𝑶</m:t>
                      </m:r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func>
                        <m:funcPr>
                          <m:ctrlPr>
                            <a:rPr lang="mr-IN" altLang="zh-CN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mr-IN" altLang="zh-CN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𝒏</m:t>
                          </m:r>
                          <m:r>
                            <a:rPr lang="en-US" altLang="zh-CN" sz="2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，最差情况为</a:t>
                  </a:r>
                  <a14:m>
                    <m:oMath xmlns:m="http://schemas.openxmlformats.org/officeDocument/2006/math"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𝑶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altLang="zh-CN" sz="2400" b="0" dirty="0" smtClean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非递归算法：</a:t>
                  </a:r>
                  <a:r>
                    <a:rPr lang="en-US" altLang="zh-CN" sz="2400" dirty="0">
                      <a:solidFill>
                        <a:schemeClr val="bg1">
                          <a:lumMod val="50000"/>
                        </a:schemeClr>
                      </a:solidFill>
                      <a:ea typeface="Microsoft YaHei" charset="-122"/>
                      <a:cs typeface="Microsoft YaHei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𝑶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e>
                      </m:d>
                    </m:oMath>
                  </a14:m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2282971"/>
                  <a:ext cx="7632848" cy="978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98" t="-1242" b="-9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01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主要内容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320078" y="1844824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二叉树的定义及存储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结构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20078" y="3568013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：堆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19918" y="2706418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：二叉搜索树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331640" y="4437112"/>
            <a:ext cx="7128792" cy="648072"/>
            <a:chOff x="1417600" y="1628800"/>
            <a:chExt cx="6624736" cy="648072"/>
          </a:xfrm>
        </p:grpSpPr>
        <p:sp>
          <p:nvSpPr>
            <p:cNvPr id="1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4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：哈夫曼树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66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63"/>
            <a:ext cx="9144000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堆的概念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177949" y="5931347"/>
            <a:ext cx="464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小根堆的根结点具有最小值</a:t>
            </a:r>
            <a:endParaRPr lang="en-US" altLang="zh-CN" sz="20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4" name="组 93"/>
          <p:cNvGrpSpPr/>
          <p:nvPr/>
        </p:nvGrpSpPr>
        <p:grpSpPr>
          <a:xfrm>
            <a:off x="177949" y="980728"/>
            <a:ext cx="8387650" cy="2135601"/>
            <a:chOff x="177949" y="980728"/>
            <a:chExt cx="8387650" cy="2135601"/>
          </a:xfrm>
        </p:grpSpPr>
        <p:sp>
          <p:nvSpPr>
            <p:cNvPr id="52" name="Rounded Rectangle 6"/>
            <p:cNvSpPr/>
            <p:nvPr/>
          </p:nvSpPr>
          <p:spPr>
            <a:xfrm>
              <a:off x="177949" y="1074042"/>
              <a:ext cx="1585739" cy="85129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4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堆</a:t>
              </a:r>
              <a:endParaRPr kumimoji="1" lang="en-US" sz="44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925911" y="980728"/>
              <a:ext cx="663968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分为大根堆和小根堆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914958" y="1448364"/>
              <a:ext cx="6639688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小根堆是具有如下特征的完全二叉树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896365" y="1916000"/>
              <a:ext cx="663968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1BAF9"/>
                </a:buClr>
                <a:buSzPct val="80000"/>
                <a:buFont typeface="Wingdings" charset="2"/>
                <a:buChar char="Ø"/>
              </a:pP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根结点的值（的关键字）小于等于左</a:t>
              </a:r>
              <a:r>
                <a: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右孩子的值（的关键字）</a:t>
              </a:r>
              <a:endPara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01BAF9"/>
                </a:buClr>
                <a:buSzPct val="80000"/>
                <a:buFont typeface="Wingdings" charset="2"/>
                <a:buChar char="Ø"/>
              </a:pPr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左右子树也是堆</a:t>
              </a:r>
              <a:endParaRPr lang="zh-CN" alt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6" name="直线连接符 85"/>
            <p:cNvCxnSpPr/>
            <p:nvPr/>
          </p:nvCxnSpPr>
          <p:spPr>
            <a:xfrm>
              <a:off x="1763688" y="1074042"/>
              <a:ext cx="0" cy="1922910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973487"/>
              </p:ext>
            </p:extLst>
          </p:nvPr>
        </p:nvGraphicFramePr>
        <p:xfrm>
          <a:off x="381000" y="3140968"/>
          <a:ext cx="8382000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4131108" imgH="1310303" progId="">
                  <p:embed/>
                </p:oleObj>
              </mc:Choice>
              <mc:Fallback>
                <p:oleObj r:id="rId3" imgW="4131108" imgH="131030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40968"/>
                        <a:ext cx="8382000" cy="264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804751" y="5926663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大根堆</a:t>
            </a:r>
            <a:r>
              <a:rPr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的根结点具有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最大值</a:t>
            </a:r>
          </a:p>
        </p:txBody>
      </p:sp>
    </p:spTree>
    <p:extLst>
      <p:ext uri="{BB962C8B-B14F-4D97-AF65-F5344CB8AC3E}">
        <p14:creationId xmlns:p14="http://schemas.microsoft.com/office/powerpoint/2010/main" val="74361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堆的抽象数据类型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6335" y="1196752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具有</a:t>
            </a:r>
            <a:r>
              <a:rPr kumimoji="1" lang="en-US" altLang="zh-CN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类型的一个堆</a:t>
            </a:r>
            <a:endParaRPr kumimoji="1" lang="en-US" altLang="zh-CN" sz="2000" dirty="0" smtClean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HBT);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HBT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HBT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InsertHeap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HBT,Elemtype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</a:t>
            </a: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DeleteHeap</a:t>
            </a:r>
            <a:r>
              <a:rPr kumimoji="1" lang="zh-CN" altLang="en-US" sz="2000" dirty="0" smtClean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HeapType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HBT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pPr>
              <a:lnSpc>
                <a:spcPts val="3200"/>
              </a:lnSpc>
            </a:pP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HEAP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2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堆的存储结构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51520" y="1080950"/>
            <a:ext cx="7128793" cy="706553"/>
            <a:chOff x="507005" y="1271764"/>
            <a:chExt cx="7246293" cy="706553"/>
          </a:xfrm>
        </p:grpSpPr>
        <p:sp>
          <p:nvSpPr>
            <p:cNvPr id="7" name="文本框 6"/>
            <p:cNvSpPr txBox="1"/>
            <p:nvPr/>
          </p:nvSpPr>
          <p:spPr>
            <a:xfrm>
              <a:off x="507005" y="1363430"/>
              <a:ext cx="1665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2172096" y="1271764"/>
              <a:ext cx="1736" cy="706553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254975" y="1315558"/>
              <a:ext cx="5498323" cy="58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堆是一颗完全二叉树，适合</a:t>
              </a:r>
              <a:r>
                <a:rPr kumimoji="1" lang="zh-CN" altLang="en-US" sz="240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用顺序存储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96365" y="1916000"/>
                <a:ext cx="6639688" cy="415498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堆中结点编号，从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开始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数组下标从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开始使用，结点编号即下标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分支结点下标从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至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200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/2</m:t>
                        </m:r>
                      </m:e>
                    </m:d>
                    <m:r>
                      <a:rPr lang="en-US" altLang="zh-CN" sz="20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</m:oMath>
                </a14:m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，叶子结点编号从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/2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n</m:t>
                    </m:r>
                    <m:r>
                      <a:rPr lang="en-US" altLang="zh-CN" sz="20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−1</m:t>
                    </m:r>
                  </m:oMath>
                </a14:m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当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为奇数，每个分支结点既有左孩子又有右孩子；当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为偶数，编号最大的分支结点只有左孩子没有右孩子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对编号为</a:t>
                </a:r>
                <a:r>
                  <a:rPr lang="en-US" altLang="zh-CN" sz="20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的分支结点，左孩子编号为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2i+1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，右孩子的编号为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2i+2</a:t>
                </a:r>
                <a:endPara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除编号为</a:t>
                </a: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0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的堆顶结点外，其余编号为</a:t>
                </a:r>
                <a:r>
                  <a:rPr lang="en-US" altLang="zh-CN" sz="20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的结点，双亲结点的编号为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20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d>
                  </m:oMath>
                </a14:m>
                <a:endPara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indent="-342900">
                  <a:lnSpc>
                    <a:spcPct val="120000"/>
                  </a:lnSpc>
                  <a:buClr>
                    <a:srgbClr val="01BAF9"/>
                  </a:buClr>
                  <a:buSzPct val="80000"/>
                  <a:buFont typeface="Wingdings" charset="2"/>
                  <a:buChar char="Ø"/>
                </a:pPr>
                <a:endParaRPr lang="zh-CN" altLang="en-US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65" y="1916000"/>
                <a:ext cx="6639688" cy="4154984"/>
              </a:xfrm>
              <a:prstGeom prst="rect">
                <a:avLst/>
              </a:prstGeom>
              <a:blipFill rotWithShape="0">
                <a:blip r:embed="rId2"/>
                <a:stretch>
                  <a:fillRect l="-367" r="-1010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7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堆的存储结构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51520" y="1080950"/>
            <a:ext cx="7128793" cy="706553"/>
            <a:chOff x="507005" y="1271764"/>
            <a:chExt cx="7246293" cy="706553"/>
          </a:xfrm>
        </p:grpSpPr>
        <p:sp>
          <p:nvSpPr>
            <p:cNvPr id="7" name="文本框 6"/>
            <p:cNvSpPr txBox="1"/>
            <p:nvPr/>
          </p:nvSpPr>
          <p:spPr>
            <a:xfrm>
              <a:off x="507005" y="1363430"/>
              <a:ext cx="1665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2172096" y="1271764"/>
              <a:ext cx="1736" cy="706553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254975" y="1315558"/>
              <a:ext cx="5498323" cy="58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堆是一颗完全二叉树，适合</a:t>
              </a:r>
              <a:r>
                <a:rPr kumimoji="1" lang="zh-CN" altLang="en-US" sz="240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用顺序存储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4853"/>
              </p:ext>
            </p:extLst>
          </p:nvPr>
        </p:nvGraphicFramePr>
        <p:xfrm>
          <a:off x="1582500" y="4680625"/>
          <a:ext cx="7309980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61888"/>
              </p:ext>
            </p:extLst>
          </p:nvPr>
        </p:nvGraphicFramePr>
        <p:xfrm>
          <a:off x="381000" y="1916832"/>
          <a:ext cx="8382000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3" imgW="4131108" imgH="1310303" progId="">
                  <p:embed/>
                </p:oleObj>
              </mc:Choice>
              <mc:Fallback>
                <p:oleObj r:id="rId3" imgW="4131108" imgH="131030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16832"/>
                        <a:ext cx="8382000" cy="264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67505"/>
              </p:ext>
            </p:extLst>
          </p:nvPr>
        </p:nvGraphicFramePr>
        <p:xfrm>
          <a:off x="1619672" y="5665486"/>
          <a:ext cx="7309980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  <a:gridCol w="730998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9</a:t>
                      </a:r>
                      <a:endParaRPr lang="zh-CN" altLang="en-US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7504" y="47450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的存储结构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504" y="566548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的存储结构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11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 堆的存储结构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251520" y="1080950"/>
            <a:ext cx="7128793" cy="706553"/>
            <a:chOff x="507005" y="1271764"/>
            <a:chExt cx="7246293" cy="706553"/>
          </a:xfrm>
        </p:grpSpPr>
        <p:sp>
          <p:nvSpPr>
            <p:cNvPr id="7" name="文本框 6"/>
            <p:cNvSpPr txBox="1"/>
            <p:nvPr/>
          </p:nvSpPr>
          <p:spPr>
            <a:xfrm>
              <a:off x="507005" y="1363430"/>
              <a:ext cx="1665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2172096" y="1271764"/>
              <a:ext cx="1736" cy="706553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254975" y="1315558"/>
              <a:ext cx="5498323" cy="589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堆是一棵完全二叉树，适合用顺序存储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527300"/>
            <a:ext cx="5334000" cy="180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0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35" name="组 34"/>
          <p:cNvGrpSpPr/>
          <p:nvPr/>
        </p:nvGrpSpPr>
        <p:grpSpPr>
          <a:xfrm>
            <a:off x="755576" y="1268760"/>
            <a:ext cx="7449549" cy="532215"/>
            <a:chOff x="-677445" y="1254773"/>
            <a:chExt cx="7449549" cy="532215"/>
          </a:xfrm>
        </p:grpSpPr>
        <p:sp>
          <p:nvSpPr>
            <p:cNvPr id="36" name="文本框 35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树的深度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8" name="直线连接符 37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树中结点的最大层数</a:t>
              </a:r>
            </a:p>
          </p:txBody>
        </p:sp>
      </p:grpSp>
      <p:sp>
        <p:nvSpPr>
          <p:cNvPr id="80" name="同心圆 79"/>
          <p:cNvSpPr/>
          <p:nvPr/>
        </p:nvSpPr>
        <p:spPr>
          <a:xfrm>
            <a:off x="3259341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1" name="同心圆 80"/>
          <p:cNvSpPr/>
          <p:nvPr/>
        </p:nvSpPr>
        <p:spPr>
          <a:xfrm>
            <a:off x="4148336" y="26452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2" name="直线箭头连接符 81"/>
          <p:cNvCxnSpPr>
            <a:stCxn id="92" idx="3"/>
            <a:endCxn id="81" idx="7"/>
          </p:cNvCxnSpPr>
          <p:nvPr/>
        </p:nvCxnSpPr>
        <p:spPr>
          <a:xfrm flipH="1">
            <a:off x="3628117" y="3014072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同心圆 82"/>
          <p:cNvSpPr/>
          <p:nvPr/>
        </p:nvSpPr>
        <p:spPr>
          <a:xfrm>
            <a:off x="2235427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4" name="直线箭头连接符 83"/>
          <p:cNvCxnSpPr>
            <a:stCxn id="81" idx="3"/>
            <a:endCxn id="94" idx="7"/>
          </p:cNvCxnSpPr>
          <p:nvPr/>
        </p:nvCxnSpPr>
        <p:spPr>
          <a:xfrm flipH="1">
            <a:off x="2604203" y="3839277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同心圆 84"/>
          <p:cNvSpPr/>
          <p:nvPr/>
        </p:nvSpPr>
        <p:spPr>
          <a:xfrm>
            <a:off x="3262163" y="443637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6" name="直线箭头连接符 85"/>
          <p:cNvCxnSpPr>
            <a:stCxn id="81" idx="4"/>
          </p:cNvCxnSpPr>
          <p:nvPr/>
        </p:nvCxnSpPr>
        <p:spPr>
          <a:xfrm>
            <a:off x="3475365" y="3902549"/>
            <a:ext cx="2822" cy="533828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同心圆 86"/>
          <p:cNvSpPr/>
          <p:nvPr/>
        </p:nvSpPr>
        <p:spPr>
          <a:xfrm>
            <a:off x="4288899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8" name="直线箭头连接符 87"/>
          <p:cNvCxnSpPr>
            <a:stCxn id="81" idx="5"/>
          </p:cNvCxnSpPr>
          <p:nvPr/>
        </p:nvCxnSpPr>
        <p:spPr>
          <a:xfrm>
            <a:off x="3628117" y="3839277"/>
            <a:ext cx="724054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/>
          <p:cNvCxnSpPr/>
          <p:nvPr/>
        </p:nvCxnSpPr>
        <p:spPr>
          <a:xfrm>
            <a:off x="3630939" y="4805153"/>
            <a:ext cx="518402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同心圆 89"/>
          <p:cNvSpPr/>
          <p:nvPr/>
        </p:nvSpPr>
        <p:spPr>
          <a:xfrm>
            <a:off x="2747384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1" name="同心圆 90"/>
          <p:cNvSpPr/>
          <p:nvPr/>
        </p:nvSpPr>
        <p:spPr>
          <a:xfrm>
            <a:off x="3933317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2" name="直线箭头连接符 91"/>
          <p:cNvCxnSpPr/>
          <p:nvPr/>
        </p:nvCxnSpPr>
        <p:spPr>
          <a:xfrm flipH="1">
            <a:off x="2963408" y="4805153"/>
            <a:ext cx="362027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/>
          <p:cNvCxnSpPr>
            <a:stCxn id="92" idx="5"/>
          </p:cNvCxnSpPr>
          <p:nvPr/>
        </p:nvCxnSpPr>
        <p:spPr>
          <a:xfrm>
            <a:off x="4517112" y="3014072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同心圆 93"/>
          <p:cNvSpPr/>
          <p:nvPr/>
        </p:nvSpPr>
        <p:spPr>
          <a:xfrm>
            <a:off x="5112060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线箭头连接符 94"/>
          <p:cNvCxnSpPr/>
          <p:nvPr/>
        </p:nvCxnSpPr>
        <p:spPr>
          <a:xfrm>
            <a:off x="5480836" y="3839277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同心圆 95"/>
          <p:cNvSpPr/>
          <p:nvPr/>
        </p:nvSpPr>
        <p:spPr>
          <a:xfrm>
            <a:off x="6084168" y="438302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弧 5"/>
          <p:cNvSpPr/>
          <p:nvPr/>
        </p:nvSpPr>
        <p:spPr>
          <a:xfrm>
            <a:off x="3203346" y="2924944"/>
            <a:ext cx="2495864" cy="930678"/>
          </a:xfrm>
          <a:prstGeom prst="arc">
            <a:avLst>
              <a:gd name="adj1" fmla="val 634009"/>
              <a:gd name="adj2" fmla="val 1024259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7" name="弧 96"/>
          <p:cNvSpPr/>
          <p:nvPr/>
        </p:nvSpPr>
        <p:spPr>
          <a:xfrm>
            <a:off x="1507855" y="4150919"/>
            <a:ext cx="5688632" cy="557199"/>
          </a:xfrm>
          <a:prstGeom prst="arc">
            <a:avLst>
              <a:gd name="adj1" fmla="val 252381"/>
              <a:gd name="adj2" fmla="val 1050947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弧 97"/>
          <p:cNvSpPr/>
          <p:nvPr/>
        </p:nvSpPr>
        <p:spPr>
          <a:xfrm>
            <a:off x="2707674" y="5445224"/>
            <a:ext cx="1576294" cy="442694"/>
          </a:xfrm>
          <a:prstGeom prst="arc">
            <a:avLst>
              <a:gd name="adj1" fmla="val 218373"/>
              <a:gd name="adj2" fmla="val 10489621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91040" y="33538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第二层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9" name="弧 98"/>
          <p:cNvSpPr/>
          <p:nvPr/>
        </p:nvSpPr>
        <p:spPr>
          <a:xfrm>
            <a:off x="3203346" y="1916832"/>
            <a:ext cx="2495864" cy="976943"/>
          </a:xfrm>
          <a:prstGeom prst="arc">
            <a:avLst>
              <a:gd name="adj1" fmla="val 3069190"/>
              <a:gd name="adj2" fmla="val 809075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4885888" y="26690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第一层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6757905" y="44143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第三层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407640" y="55143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第四层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31429" y="6237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1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7" grpId="0" animBg="1"/>
      <p:bldP spid="98" grpId="0" animBg="1"/>
      <p:bldP spid="7" grpId="0"/>
      <p:bldP spid="99" grpId="0" animBg="1"/>
      <p:bldP spid="100" grpId="0"/>
      <p:bldP spid="101" grpId="0"/>
      <p:bldP spid="10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初始化堆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分配空间；长度置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0712"/>
            <a:ext cx="85725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6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清除堆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释放空间；长度置</a:t>
              </a:r>
              <a:r>
                <a: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0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5" y="2357540"/>
            <a:ext cx="7073900" cy="330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检查堆是否为空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641600"/>
            <a:ext cx="4038600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6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插入元素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43608" y="1516257"/>
            <a:ext cx="6639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新元素插入堆尾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自底向上调整相应子树为堆：比较新元素与子树根结点大小，根据大小堆规则，不符合要求则交换新元素与子树根结点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6763132" y="4662304"/>
            <a:ext cx="704113" cy="1156748"/>
            <a:chOff x="5373884" y="4658267"/>
            <a:chExt cx="704113" cy="1156748"/>
          </a:xfrm>
        </p:grpSpPr>
        <p:sp>
          <p:nvSpPr>
            <p:cNvPr id="31" name="同心圆 30"/>
            <p:cNvSpPr/>
            <p:nvPr/>
          </p:nvSpPr>
          <p:spPr>
            <a:xfrm>
              <a:off x="5465997" y="520301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5373884" y="4658267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2064975" y="3016441"/>
            <a:ext cx="3436562" cy="2802611"/>
            <a:chOff x="2064975" y="3016441"/>
            <a:chExt cx="3436562" cy="2802611"/>
          </a:xfrm>
        </p:grpSpPr>
        <p:sp>
          <p:nvSpPr>
            <p:cNvPr id="17" name="同心圆 16"/>
            <p:cNvSpPr/>
            <p:nvPr/>
          </p:nvSpPr>
          <p:spPr>
            <a:xfrm>
              <a:off x="3788365" y="30164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>
              <a:off x="2993193" y="3540485"/>
              <a:ext cx="897887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>
              <a:stCxn id="17" idx="5"/>
              <a:endCxn id="23" idx="0"/>
            </p:cNvCxnSpPr>
            <p:nvPr/>
          </p:nvCxnSpPr>
          <p:spPr>
            <a:xfrm>
              <a:off x="4310740" y="3538816"/>
              <a:ext cx="884797" cy="54971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同心圆 22"/>
            <p:cNvSpPr/>
            <p:nvPr/>
          </p:nvSpPr>
          <p:spPr>
            <a:xfrm>
              <a:off x="4889537" y="4088529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>
              <a:off x="2663885" y="417815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06497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线箭头连接符 27"/>
            <p:cNvCxnSpPr>
              <a:endCxn id="27" idx="0"/>
            </p:cNvCxnSpPr>
            <p:nvPr/>
          </p:nvCxnSpPr>
          <p:spPr>
            <a:xfrm flipH="1">
              <a:off x="2370975" y="4700529"/>
              <a:ext cx="382536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327588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48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>
              <a:endCxn id="29" idx="0"/>
            </p:cNvCxnSpPr>
            <p:nvPr/>
          </p:nvCxnSpPr>
          <p:spPr>
            <a:xfrm>
              <a:off x="3186260" y="4700529"/>
              <a:ext cx="395625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同心圆 31"/>
            <p:cNvSpPr/>
            <p:nvPr/>
          </p:nvSpPr>
          <p:spPr>
            <a:xfrm>
              <a:off x="4261003" y="5194898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线箭头连接符 33"/>
            <p:cNvCxnSpPr>
              <a:stCxn id="23" idx="3"/>
              <a:endCxn id="32" idx="0"/>
            </p:cNvCxnSpPr>
            <p:nvPr/>
          </p:nvCxnSpPr>
          <p:spPr>
            <a:xfrm flipH="1">
              <a:off x="4567003" y="4610904"/>
              <a:ext cx="412159" cy="58399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179512" y="3181501"/>
            <a:ext cx="230425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9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4619 -0.006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插入元素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43608" y="1516257"/>
            <a:ext cx="6639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新元素插入堆尾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自底向上调整相应子树为堆：比较新元素与子树根结点大小，根据大小堆规则，不符合要求则交换新元素与子树根结点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6763132" y="4662304"/>
            <a:ext cx="704113" cy="1156748"/>
            <a:chOff x="5373884" y="4658267"/>
            <a:chExt cx="704113" cy="1156748"/>
          </a:xfrm>
        </p:grpSpPr>
        <p:sp>
          <p:nvSpPr>
            <p:cNvPr id="31" name="同心圆 30"/>
            <p:cNvSpPr/>
            <p:nvPr/>
          </p:nvSpPr>
          <p:spPr>
            <a:xfrm>
              <a:off x="5465997" y="520301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5373884" y="4658267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2064975" y="3016441"/>
            <a:ext cx="3436562" cy="2802611"/>
            <a:chOff x="2064975" y="3016441"/>
            <a:chExt cx="3436562" cy="2802611"/>
          </a:xfrm>
        </p:grpSpPr>
        <p:sp>
          <p:nvSpPr>
            <p:cNvPr id="17" name="同心圆 16"/>
            <p:cNvSpPr/>
            <p:nvPr/>
          </p:nvSpPr>
          <p:spPr>
            <a:xfrm>
              <a:off x="3788365" y="30164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>
              <a:off x="2993193" y="3540485"/>
              <a:ext cx="897887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>
              <a:stCxn id="17" idx="5"/>
              <a:endCxn id="23" idx="0"/>
            </p:cNvCxnSpPr>
            <p:nvPr/>
          </p:nvCxnSpPr>
          <p:spPr>
            <a:xfrm>
              <a:off x="4310740" y="3538816"/>
              <a:ext cx="884797" cy="54971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同心圆 22"/>
            <p:cNvSpPr/>
            <p:nvPr/>
          </p:nvSpPr>
          <p:spPr>
            <a:xfrm>
              <a:off x="4889537" y="4088529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>
              <a:off x="2663885" y="417815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06497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线箭头连接符 27"/>
            <p:cNvCxnSpPr>
              <a:endCxn id="27" idx="0"/>
            </p:cNvCxnSpPr>
            <p:nvPr/>
          </p:nvCxnSpPr>
          <p:spPr>
            <a:xfrm flipH="1">
              <a:off x="2370975" y="4700529"/>
              <a:ext cx="382536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327588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48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>
              <a:endCxn id="29" idx="0"/>
            </p:cNvCxnSpPr>
            <p:nvPr/>
          </p:nvCxnSpPr>
          <p:spPr>
            <a:xfrm>
              <a:off x="3186260" y="4700529"/>
              <a:ext cx="395625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同心圆 31"/>
            <p:cNvSpPr/>
            <p:nvPr/>
          </p:nvSpPr>
          <p:spPr>
            <a:xfrm>
              <a:off x="4261003" y="5194898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线箭头连接符 33"/>
            <p:cNvCxnSpPr>
              <a:stCxn id="23" idx="3"/>
              <a:endCxn id="32" idx="0"/>
            </p:cNvCxnSpPr>
            <p:nvPr/>
          </p:nvCxnSpPr>
          <p:spPr>
            <a:xfrm flipH="1">
              <a:off x="4567003" y="4610904"/>
              <a:ext cx="412159" cy="58399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179512" y="3181501"/>
            <a:ext cx="230425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弧形 10"/>
          <p:cNvSpPr/>
          <p:nvPr/>
        </p:nvSpPr>
        <p:spPr>
          <a:xfrm rot="720000">
            <a:off x="4665969" y="4246892"/>
            <a:ext cx="1614917" cy="1531963"/>
          </a:xfrm>
          <a:prstGeom prst="arc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同心圆 52"/>
          <p:cNvSpPr/>
          <p:nvPr/>
        </p:nvSpPr>
        <p:spPr>
          <a:xfrm>
            <a:off x="4889537" y="4088529"/>
            <a:ext cx="612000" cy="612000"/>
          </a:xfrm>
          <a:prstGeom prst="donut">
            <a:avLst>
              <a:gd name="adj" fmla="val 4841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5544176" y="5173740"/>
            <a:ext cx="612000" cy="612000"/>
          </a:xfrm>
          <a:prstGeom prst="donut">
            <a:avLst>
              <a:gd name="adj" fmla="val 4868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35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7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4619 -0.006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  <p:bldP spid="52" grpId="0" animBg="1"/>
      <p:bldP spid="53" grpId="0" animBg="1"/>
      <p:bldP spid="5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2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插入元素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43608" y="1516257"/>
            <a:ext cx="6639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新元素插入堆尾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自底向上调整相应子树为堆：比较新元素与子树根结点大小，根据大小堆规则，不符合要求则交换新元素与子树根结点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6763132" y="4662304"/>
            <a:ext cx="704113" cy="1156748"/>
            <a:chOff x="5373884" y="4658267"/>
            <a:chExt cx="704113" cy="1156748"/>
          </a:xfrm>
        </p:grpSpPr>
        <p:sp>
          <p:nvSpPr>
            <p:cNvPr id="31" name="同心圆 30"/>
            <p:cNvSpPr/>
            <p:nvPr/>
          </p:nvSpPr>
          <p:spPr>
            <a:xfrm>
              <a:off x="5465997" y="5203015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>
              <a:off x="5373884" y="4658267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2064975" y="3016441"/>
            <a:ext cx="3436562" cy="2802611"/>
            <a:chOff x="2064975" y="3016441"/>
            <a:chExt cx="3436562" cy="2802611"/>
          </a:xfrm>
        </p:grpSpPr>
        <p:sp>
          <p:nvSpPr>
            <p:cNvPr id="17" name="同心圆 16"/>
            <p:cNvSpPr/>
            <p:nvPr/>
          </p:nvSpPr>
          <p:spPr>
            <a:xfrm>
              <a:off x="3788365" y="30164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>
              <a:off x="2993193" y="3540485"/>
              <a:ext cx="897887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>
              <a:stCxn id="17" idx="5"/>
              <a:endCxn id="23" idx="0"/>
            </p:cNvCxnSpPr>
            <p:nvPr/>
          </p:nvCxnSpPr>
          <p:spPr>
            <a:xfrm>
              <a:off x="4310740" y="3538816"/>
              <a:ext cx="884797" cy="54971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同心圆 22"/>
            <p:cNvSpPr/>
            <p:nvPr/>
          </p:nvSpPr>
          <p:spPr>
            <a:xfrm>
              <a:off x="4889537" y="4088529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>
              <a:off x="2663885" y="417815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06497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线箭头连接符 27"/>
            <p:cNvCxnSpPr>
              <a:endCxn id="27" idx="0"/>
            </p:cNvCxnSpPr>
            <p:nvPr/>
          </p:nvCxnSpPr>
          <p:spPr>
            <a:xfrm flipH="1">
              <a:off x="2370975" y="4700529"/>
              <a:ext cx="382536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同心圆 28"/>
            <p:cNvSpPr/>
            <p:nvPr/>
          </p:nvSpPr>
          <p:spPr>
            <a:xfrm>
              <a:off x="327588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48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线箭头连接符 29"/>
            <p:cNvCxnSpPr>
              <a:endCxn id="29" idx="0"/>
            </p:cNvCxnSpPr>
            <p:nvPr/>
          </p:nvCxnSpPr>
          <p:spPr>
            <a:xfrm>
              <a:off x="3186260" y="4700529"/>
              <a:ext cx="395625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同心圆 31"/>
            <p:cNvSpPr/>
            <p:nvPr/>
          </p:nvSpPr>
          <p:spPr>
            <a:xfrm>
              <a:off x="4261003" y="5194898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线箭头连接符 33"/>
            <p:cNvCxnSpPr>
              <a:stCxn id="23" idx="3"/>
              <a:endCxn id="32" idx="0"/>
            </p:cNvCxnSpPr>
            <p:nvPr/>
          </p:nvCxnSpPr>
          <p:spPr>
            <a:xfrm flipH="1">
              <a:off x="4567003" y="4610904"/>
              <a:ext cx="412159" cy="58399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179512" y="3181501"/>
            <a:ext cx="230425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lang="en-US" altLang="zh-CN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2" name="弧形 10"/>
          <p:cNvSpPr/>
          <p:nvPr/>
        </p:nvSpPr>
        <p:spPr>
          <a:xfrm rot="720000">
            <a:off x="4665969" y="4246892"/>
            <a:ext cx="1614917" cy="1531963"/>
          </a:xfrm>
          <a:prstGeom prst="arc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同心圆 52"/>
          <p:cNvSpPr/>
          <p:nvPr/>
        </p:nvSpPr>
        <p:spPr>
          <a:xfrm>
            <a:off x="4889537" y="4088529"/>
            <a:ext cx="612000" cy="612000"/>
          </a:xfrm>
          <a:prstGeom prst="donut">
            <a:avLst>
              <a:gd name="adj" fmla="val 4948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同心圆 53"/>
          <p:cNvSpPr/>
          <p:nvPr/>
        </p:nvSpPr>
        <p:spPr>
          <a:xfrm>
            <a:off x="5580112" y="5173740"/>
            <a:ext cx="612000" cy="612000"/>
          </a:xfrm>
          <a:prstGeom prst="donut">
            <a:avLst>
              <a:gd name="adj" fmla="val 4868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35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弧形 10"/>
          <p:cNvSpPr/>
          <p:nvPr/>
        </p:nvSpPr>
        <p:spPr>
          <a:xfrm>
            <a:off x="3749171" y="3193181"/>
            <a:ext cx="1614917" cy="1531963"/>
          </a:xfrm>
          <a:prstGeom prst="arc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同心圆 35"/>
          <p:cNvSpPr/>
          <p:nvPr/>
        </p:nvSpPr>
        <p:spPr>
          <a:xfrm>
            <a:off x="3788365" y="3021615"/>
            <a:ext cx="612000" cy="612000"/>
          </a:xfrm>
          <a:prstGeom prst="donut">
            <a:avLst>
              <a:gd name="adj" fmla="val 49482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15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4896104" y="4095750"/>
            <a:ext cx="612000" cy="612000"/>
          </a:xfrm>
          <a:prstGeom prst="donut">
            <a:avLst>
              <a:gd name="adj" fmla="val 4795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18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81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14619 -0.006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  <p:bldP spid="52" grpId="0" animBg="1"/>
      <p:bldP spid="53" grpId="0" animBg="1"/>
      <p:bldP spid="54" grpId="0" animBg="1"/>
      <p:bldP spid="35" grpId="0" animBg="1"/>
      <p:bldP spid="36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43608" y="1859340"/>
            <a:ext cx="66396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删除堆顶元素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原堆尾元素作为新的堆顶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Clr>
                <a:srgbClr val="01BAF9"/>
              </a:buClr>
              <a:buSzPct val="80000"/>
              <a:buFont typeface="Wingdings" charset="2"/>
              <a:buChar char="Ø"/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自顶向下调整相应子树：堆顶元素大于两个孩子中的最小值，则堆顶元素和最小值孩子互换，重复检查调整新的子树直至最下一层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从堆删除元素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即是删除</a:t>
              </a:r>
              <a:r>
                <a:rPr lang="zh-CN" altLang="en-US" sz="2400" dirty="0" smtClean="0"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堆顶</a:t>
              </a: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3563888" y="3501008"/>
            <a:ext cx="3436562" cy="2802611"/>
            <a:chOff x="2064975" y="3016441"/>
            <a:chExt cx="3436562" cy="2802611"/>
          </a:xfrm>
        </p:grpSpPr>
        <p:sp>
          <p:nvSpPr>
            <p:cNvPr id="23" name="同心圆 22"/>
            <p:cNvSpPr/>
            <p:nvPr/>
          </p:nvSpPr>
          <p:spPr>
            <a:xfrm>
              <a:off x="3788365" y="301644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线箭头连接符 23"/>
            <p:cNvCxnSpPr/>
            <p:nvPr/>
          </p:nvCxnSpPr>
          <p:spPr>
            <a:xfrm flipH="1">
              <a:off x="2993193" y="3540485"/>
              <a:ext cx="897887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>
              <a:off x="4310740" y="3538816"/>
              <a:ext cx="884797" cy="54971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同心圆 25"/>
            <p:cNvSpPr/>
            <p:nvPr/>
          </p:nvSpPr>
          <p:spPr>
            <a:xfrm>
              <a:off x="4889537" y="4088529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同心圆 26"/>
            <p:cNvSpPr/>
            <p:nvPr/>
          </p:nvSpPr>
          <p:spPr>
            <a:xfrm>
              <a:off x="2663885" y="4178154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06497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线箭头连接符 28"/>
            <p:cNvCxnSpPr/>
            <p:nvPr/>
          </p:nvCxnSpPr>
          <p:spPr>
            <a:xfrm flipH="1">
              <a:off x="2370975" y="4700529"/>
              <a:ext cx="382536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同心圆 29"/>
            <p:cNvSpPr/>
            <p:nvPr/>
          </p:nvSpPr>
          <p:spPr>
            <a:xfrm>
              <a:off x="3275885" y="520705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48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线箭头连接符 30"/>
            <p:cNvCxnSpPr/>
            <p:nvPr/>
          </p:nvCxnSpPr>
          <p:spPr>
            <a:xfrm>
              <a:off x="3186260" y="4700529"/>
              <a:ext cx="395625" cy="506523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同心圆 31"/>
            <p:cNvSpPr/>
            <p:nvPr/>
          </p:nvSpPr>
          <p:spPr>
            <a:xfrm>
              <a:off x="4261003" y="5194898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线箭头连接符 32"/>
            <p:cNvCxnSpPr/>
            <p:nvPr/>
          </p:nvCxnSpPr>
          <p:spPr>
            <a:xfrm flipH="1">
              <a:off x="4567003" y="4610904"/>
              <a:ext cx="412159" cy="58399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同心圆 33"/>
          <p:cNvSpPr/>
          <p:nvPr/>
        </p:nvSpPr>
        <p:spPr>
          <a:xfrm>
            <a:off x="5759916" y="5693847"/>
            <a:ext cx="612000" cy="612000"/>
          </a:xfrm>
          <a:prstGeom prst="donut">
            <a:avLst>
              <a:gd name="adj" fmla="val 49480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60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2347" y="46714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&lt;</a:t>
            </a:r>
            <a:endParaRPr kumimoji="1" lang="zh-CN" altLang="en-US" sz="2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4738894" y="39843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&lt;</a:t>
            </a:r>
            <a:endParaRPr kumimoji="1" lang="zh-CN" altLang="en-US" sz="2400" dirty="0"/>
          </a:p>
        </p:txBody>
      </p:sp>
      <p:sp>
        <p:nvSpPr>
          <p:cNvPr id="36" name="弧形 10"/>
          <p:cNvSpPr/>
          <p:nvPr/>
        </p:nvSpPr>
        <p:spPr>
          <a:xfrm rot="16200000">
            <a:off x="4210899" y="3744295"/>
            <a:ext cx="1614917" cy="1531963"/>
          </a:xfrm>
          <a:prstGeom prst="arc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同心圆 36"/>
          <p:cNvSpPr/>
          <p:nvPr/>
        </p:nvSpPr>
        <p:spPr>
          <a:xfrm>
            <a:off x="5287278" y="3508199"/>
            <a:ext cx="612000" cy="612000"/>
          </a:xfrm>
          <a:prstGeom prst="donut">
            <a:avLst>
              <a:gd name="adj" fmla="val 4694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26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同心圆 37"/>
          <p:cNvSpPr/>
          <p:nvPr/>
        </p:nvSpPr>
        <p:spPr>
          <a:xfrm>
            <a:off x="4152668" y="4668885"/>
            <a:ext cx="612000" cy="612000"/>
          </a:xfrm>
          <a:prstGeom prst="donut">
            <a:avLst>
              <a:gd name="adj" fmla="val 4711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60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299521" y="575463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&gt;</a:t>
            </a:r>
            <a:endParaRPr kumimoji="1" lang="zh-CN" altLang="en-US" sz="2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4783642" y="51050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&gt;</a:t>
            </a:r>
            <a:endParaRPr kumimoji="1" lang="zh-CN" altLang="en-US" sz="2400" dirty="0"/>
          </a:p>
        </p:txBody>
      </p:sp>
      <p:sp>
        <p:nvSpPr>
          <p:cNvPr id="41" name="弧形 10"/>
          <p:cNvSpPr/>
          <p:nvPr/>
        </p:nvSpPr>
        <p:spPr>
          <a:xfrm rot="900000">
            <a:off x="3866465" y="4827520"/>
            <a:ext cx="1614917" cy="1531963"/>
          </a:xfrm>
          <a:prstGeom prst="arc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同心圆 41"/>
          <p:cNvSpPr/>
          <p:nvPr/>
        </p:nvSpPr>
        <p:spPr>
          <a:xfrm>
            <a:off x="4769914" y="5691662"/>
            <a:ext cx="612000" cy="612000"/>
          </a:xfrm>
          <a:prstGeom prst="donut">
            <a:avLst>
              <a:gd name="adj" fmla="val 4711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60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同心圆 42"/>
          <p:cNvSpPr/>
          <p:nvPr/>
        </p:nvSpPr>
        <p:spPr>
          <a:xfrm>
            <a:off x="4163547" y="4671688"/>
            <a:ext cx="612000" cy="612000"/>
          </a:xfrm>
          <a:prstGeom prst="donut">
            <a:avLst>
              <a:gd name="adj" fmla="val 4747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tx1"/>
                </a:solidFill>
              </a:rPr>
              <a:t>48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100000">
            <a:off x="5794196" y="5228274"/>
            <a:ext cx="1224136" cy="1463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9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174 -0.3176 " pathEditMode="relative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 animBg="1"/>
      <p:bldP spid="34" grpId="1" animBg="1"/>
      <p:bldP spid="3" grpId="0"/>
      <p:bldP spid="35" grpId="0"/>
      <p:bldP spid="36" grpId="0" animBg="1"/>
      <p:bldP spid="37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堆的运算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2068298" y="1988840"/>
            <a:ext cx="4968553" cy="1007991"/>
            <a:chOff x="179512" y="964527"/>
            <a:chExt cx="4968553" cy="1007991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1008112" cy="919782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性能分析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475657" y="964527"/>
              <a:ext cx="367240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插入、删除的时间复杂度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1331640" y="1102444"/>
              <a:ext cx="0" cy="87007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1475656" y="1377345"/>
                  <a:ext cx="3096344" cy="5355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 smtClean="0">
                      <a:latin typeface="Microsoft YaHei" charset="-122"/>
                      <a:ea typeface="Microsoft YaHei" charset="-122"/>
                      <a:cs typeface="Microsoft YaHei" charset="-122"/>
                    </a:rPr>
                    <a:t>平均情况为</a:t>
                  </a:r>
                  <a14:m>
                    <m:oMath xmlns:m="http://schemas.openxmlformats.org/officeDocument/2006/math"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𝑶</m:t>
                      </m:r>
                      <m:r>
                        <a:rPr lang="en-US" altLang="zh-CN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func>
                        <m:funcPr>
                          <m:ctrlPr>
                            <a:rPr lang="mr-IN" altLang="zh-CN" sz="2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mr-IN" altLang="zh-CN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mr-IN" altLang="zh-CN" sz="2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2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𝒏</m:t>
                          </m:r>
                          <m:r>
                            <a:rPr lang="en-US" altLang="zh-CN" sz="24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)</m:t>
                          </m:r>
                        </m:e>
                      </m:func>
                    </m:oMath>
                  </a14:m>
                  <a:endPara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1377345"/>
                  <a:ext cx="3096344" cy="5355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150" t="-2273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 16"/>
          <p:cNvGrpSpPr/>
          <p:nvPr/>
        </p:nvGrpSpPr>
        <p:grpSpPr>
          <a:xfrm>
            <a:off x="2084222" y="3782767"/>
            <a:ext cx="3927940" cy="503999"/>
            <a:chOff x="4675592" y="2209731"/>
            <a:chExt cx="3963333" cy="503999"/>
          </a:xfrm>
        </p:grpSpPr>
        <p:sp>
          <p:nvSpPr>
            <p:cNvPr id="18" name="Rounded Rectangle 2"/>
            <p:cNvSpPr/>
            <p:nvPr/>
          </p:nvSpPr>
          <p:spPr>
            <a:xfrm>
              <a:off x="4675592" y="2209731"/>
              <a:ext cx="904521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应用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5670687" y="2220796"/>
              <a:ext cx="296823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适合构造优先级队列</a:t>
              </a:r>
              <a:endParaRPr kumimoji="1" lang="zh-CN" altLang="en-US" sz="2400" dirty="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2084222" y="4653193"/>
            <a:ext cx="4215970" cy="503999"/>
            <a:chOff x="4675593" y="2209731"/>
            <a:chExt cx="4253959" cy="503999"/>
          </a:xfrm>
        </p:grpSpPr>
        <p:sp>
          <p:nvSpPr>
            <p:cNvPr id="21" name="Rounded Rectangle 2"/>
            <p:cNvSpPr/>
            <p:nvPr/>
          </p:nvSpPr>
          <p:spPr>
            <a:xfrm>
              <a:off x="4675593" y="2209731"/>
              <a:ext cx="90451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应用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TextBox 13"/>
            <p:cNvSpPr txBox="1"/>
            <p:nvPr/>
          </p:nvSpPr>
          <p:spPr>
            <a:xfrm>
              <a:off x="5670687" y="2220796"/>
              <a:ext cx="325886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查找最小（</a:t>
              </a:r>
              <a:r>
                <a:rPr kumimoji="1" lang="zh-CN" altLang="en-US" sz="2400" smtClean="0">
                  <a:latin typeface="Microsoft YaHei" charset="-122"/>
                  <a:ea typeface="Microsoft YaHei" charset="-122"/>
                  <a:cs typeface="Microsoft YaHei" charset="-122"/>
                </a:rPr>
                <a:t>大）值</a:t>
              </a:r>
              <a:endParaRPr kumimoji="1"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6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二叉搜索树和堆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346552601"/>
              </p:ext>
            </p:extLst>
          </p:nvPr>
        </p:nvGraphicFramePr>
        <p:xfrm>
          <a:off x="467544" y="1916832"/>
          <a:ext cx="7872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51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其他的树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007812"/>
              </p:ext>
            </p:extLst>
          </p:nvPr>
        </p:nvGraphicFramePr>
        <p:xfrm>
          <a:off x="94875" y="980728"/>
          <a:ext cx="8915400" cy="5791202"/>
        </p:xfrm>
        <a:graphic>
          <a:graphicData uri="http://schemas.openxmlformats.org/drawingml/2006/table">
            <a:tbl>
              <a:tblPr/>
              <a:tblGrid>
                <a:gridCol w="1579669"/>
                <a:gridCol w="1860982"/>
                <a:gridCol w="1666227"/>
                <a:gridCol w="2218031"/>
                <a:gridCol w="1590491"/>
              </a:tblGrid>
              <a:tr h="65600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2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计算机科学中的树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09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二叉树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二叉树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二叉查找树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笛卡尔树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Top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T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自平衡二叉查找树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AA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AVL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红黑树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伸展树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树堆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节点大小平衡树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B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B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B+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B*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Bx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UB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2-3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</a:t>
                      </a:r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2-3-4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(a,b)-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Dancing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H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Trie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前缀树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后缀树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基数树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空间划分树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四叉树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八叉树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k-d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vp-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R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R*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R+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X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M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线段树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希尔伯特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优先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R</a:t>
                      </a:r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非二叉树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Exponential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Fusion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区间树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PQ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Range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SPQR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Van Emde Boas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其他类型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堆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散列树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Finger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Metric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Cover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BK-tree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Doubly-chained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iDistance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0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▪ Link-cut tree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▪ 树状数组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 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　</a:t>
                      </a:r>
                    </a:p>
                  </a:txBody>
                  <a:tcPr marL="7386" marR="7386" marT="738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3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44" name="组 43"/>
          <p:cNvGrpSpPr/>
          <p:nvPr/>
        </p:nvGrpSpPr>
        <p:grpSpPr>
          <a:xfrm>
            <a:off x="539552" y="1124744"/>
            <a:ext cx="7665573" cy="963102"/>
            <a:chOff x="-893469" y="1254773"/>
            <a:chExt cx="7665573" cy="963102"/>
          </a:xfrm>
        </p:grpSpPr>
        <p:sp>
          <p:nvSpPr>
            <p:cNvPr id="46" name="文本框 45"/>
            <p:cNvSpPr txBox="1"/>
            <p:nvPr/>
          </p:nvSpPr>
          <p:spPr>
            <a:xfrm>
              <a:off x="-893469" y="1263768"/>
              <a:ext cx="18356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有序树</a:t>
              </a:r>
              <a:endParaRPr kumimoji="1" lang="en-US" altLang="zh-CN" sz="2800" dirty="0" smtClean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无序树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8" name="直线连接符 47"/>
            <p:cNvCxnSpPr/>
            <p:nvPr/>
          </p:nvCxnSpPr>
          <p:spPr>
            <a:xfrm>
              <a:off x="1011464" y="1264002"/>
              <a:ext cx="0" cy="953873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各结点的子树按次序排列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2516493" y="1672985"/>
            <a:ext cx="5688632" cy="487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各结点的子树没有次序</a:t>
            </a:r>
            <a:endPara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同心圆 69"/>
          <p:cNvSpPr/>
          <p:nvPr/>
        </p:nvSpPr>
        <p:spPr>
          <a:xfrm>
            <a:off x="1564226" y="3213659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1" name="同心圆 70"/>
          <p:cNvSpPr/>
          <p:nvPr/>
        </p:nvSpPr>
        <p:spPr>
          <a:xfrm>
            <a:off x="2453221" y="2388454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2" name="直线箭头连接符 71"/>
          <p:cNvCxnSpPr>
            <a:endCxn id="71" idx="7"/>
          </p:cNvCxnSpPr>
          <p:nvPr/>
        </p:nvCxnSpPr>
        <p:spPr>
          <a:xfrm flipH="1">
            <a:off x="1933002" y="2757230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/>
          <p:cNvCxnSpPr/>
          <p:nvPr/>
        </p:nvCxnSpPr>
        <p:spPr>
          <a:xfrm>
            <a:off x="2821997" y="2757230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同心圆 73"/>
          <p:cNvSpPr/>
          <p:nvPr/>
        </p:nvSpPr>
        <p:spPr>
          <a:xfrm>
            <a:off x="3416945" y="3213659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4735505" y="321297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5624500" y="238777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7" name="直线箭头连接符 76"/>
          <p:cNvCxnSpPr/>
          <p:nvPr/>
        </p:nvCxnSpPr>
        <p:spPr>
          <a:xfrm flipH="1">
            <a:off x="5104281" y="2756547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/>
          <p:nvPr/>
        </p:nvCxnSpPr>
        <p:spPr>
          <a:xfrm>
            <a:off x="5993276" y="2756547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同心圆 78"/>
          <p:cNvSpPr/>
          <p:nvPr/>
        </p:nvSpPr>
        <p:spPr>
          <a:xfrm>
            <a:off x="6588224" y="321297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397433" y="3933056"/>
            <a:ext cx="8357657" cy="1224136"/>
            <a:chOff x="249101" y="2780928"/>
            <a:chExt cx="8357657" cy="1224136"/>
          </a:xfrm>
        </p:grpSpPr>
        <p:sp>
          <p:nvSpPr>
            <p:cNvPr id="25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对角圆角矩形 25"/>
            <p:cNvSpPr/>
            <p:nvPr/>
          </p:nvSpPr>
          <p:spPr>
            <a:xfrm>
              <a:off x="910549" y="2780928"/>
              <a:ext cx="7696209" cy="1224136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 smtClean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如果是有序树，则左右两棵树不同</a:t>
              </a:r>
              <a:endParaRPr kumimoji="1" lang="en-US" altLang="zh-CN" sz="24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2400" dirty="0" smtClean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如果是无序树，则左右两棵树相同</a:t>
              </a:r>
              <a:endParaRPr kumimoji="1" lang="en-US" altLang="zh-CN" sz="2400" dirty="0" smtClean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9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主要内容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320078" y="1844824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二叉树的定义及存储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结构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20078" y="4437112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4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：哈夫曼树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4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31640" y="3573016"/>
            <a:ext cx="7128792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：堆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320078" y="2708920"/>
            <a:ext cx="7128792" cy="648072"/>
            <a:chOff x="1417600" y="1628800"/>
            <a:chExt cx="6624736" cy="648072"/>
          </a:xfrm>
        </p:grpSpPr>
        <p:sp>
          <p:nvSpPr>
            <p:cNvPr id="1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：二叉搜索树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6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：哈夫曼树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870"/>
            <a:ext cx="9144000" cy="34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基本术语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251520" y="1123900"/>
            <a:ext cx="8784975" cy="1224979"/>
            <a:chOff x="363392" y="1123900"/>
            <a:chExt cx="8784975" cy="1224979"/>
          </a:xfrm>
        </p:grpSpPr>
        <p:sp>
          <p:nvSpPr>
            <p:cNvPr id="12" name="文本框 11"/>
            <p:cNvSpPr txBox="1"/>
            <p:nvPr/>
          </p:nvSpPr>
          <p:spPr>
            <a:xfrm>
              <a:off x="363392" y="1230784"/>
              <a:ext cx="16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路径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7" name="直线连接符 16"/>
            <p:cNvCxnSpPr/>
            <p:nvPr/>
          </p:nvCxnSpPr>
          <p:spPr>
            <a:xfrm>
              <a:off x="2019576" y="1196752"/>
              <a:ext cx="0" cy="115212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091584" y="1123900"/>
                  <a:ext cx="7056783" cy="12249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在一棵树中存在着一个结点序列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,…,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，使得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的双亲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mr-IN" altLang="zh-CN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mr-IN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e>
                      </m:d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，则称此结点序列是从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的路径</a:t>
                  </a:r>
                  <a:endPara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584" y="1123900"/>
                  <a:ext cx="7056783" cy="12249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84"/>
                  </a:stretch>
                </a:blip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 18"/>
          <p:cNvGrpSpPr/>
          <p:nvPr/>
        </p:nvGrpSpPr>
        <p:grpSpPr>
          <a:xfrm>
            <a:off x="0" y="3928799"/>
            <a:ext cx="9036495" cy="968881"/>
            <a:chOff x="111872" y="1091123"/>
            <a:chExt cx="9036495" cy="968881"/>
          </a:xfrm>
        </p:grpSpPr>
        <p:sp>
          <p:nvSpPr>
            <p:cNvPr id="20" name="文本框 19"/>
            <p:cNvSpPr txBox="1"/>
            <p:nvPr/>
          </p:nvSpPr>
          <p:spPr>
            <a:xfrm>
              <a:off x="111872" y="1091123"/>
              <a:ext cx="19077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路径长度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2019576" y="1091123"/>
              <a:ext cx="0" cy="96888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091584" y="1091123"/>
                  <a:ext cx="7056783" cy="8640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所经过的分支数，称为两个结点之前的路径长度</a:t>
                  </a:r>
                  <a:endPara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1584" y="1091123"/>
                  <a:ext cx="7056783" cy="86409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84" t="-532"/>
                  </a:stretch>
                </a:blip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 27"/>
          <p:cNvGrpSpPr/>
          <p:nvPr/>
        </p:nvGrpSpPr>
        <p:grpSpPr>
          <a:xfrm>
            <a:off x="713165" y="2549875"/>
            <a:ext cx="8357657" cy="1177928"/>
            <a:chOff x="249101" y="2780928"/>
            <a:chExt cx="8357657" cy="1177928"/>
          </a:xfrm>
        </p:grpSpPr>
        <p:sp>
          <p:nvSpPr>
            <p:cNvPr id="29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对角圆角矩形 29"/>
            <p:cNvSpPr/>
            <p:nvPr/>
          </p:nvSpPr>
          <p:spPr>
            <a:xfrm>
              <a:off x="910549" y="2780928"/>
              <a:ext cx="7696209" cy="1177928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因为树中每个结点的双亲只有一个，所以两个结点之间的路径是唯一的</a:t>
              </a:r>
              <a:endParaRPr kumimoji="1" lang="zh-CN" altLang="en-US" sz="2400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11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基本术语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31" name="组 30"/>
          <p:cNvGrpSpPr/>
          <p:nvPr/>
        </p:nvGrpSpPr>
        <p:grpSpPr>
          <a:xfrm>
            <a:off x="179512" y="1551895"/>
            <a:ext cx="4624257" cy="3849785"/>
            <a:chOff x="3990535" y="2848046"/>
            <a:chExt cx="4624257" cy="3849785"/>
          </a:xfrm>
        </p:grpSpPr>
        <p:sp>
          <p:nvSpPr>
            <p:cNvPr id="32" name="同心圆 31"/>
            <p:cNvSpPr/>
            <p:nvPr/>
          </p:nvSpPr>
          <p:spPr>
            <a:xfrm>
              <a:off x="5067008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15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6136458" y="2848046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F71903"/>
            </a:solidFill>
            <a:ln>
              <a:solidFill>
                <a:srgbClr val="F719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30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线箭头连接符 33"/>
            <p:cNvCxnSpPr/>
            <p:nvPr/>
          </p:nvCxnSpPr>
          <p:spPr>
            <a:xfrm flipH="1">
              <a:off x="5589383" y="3370421"/>
              <a:ext cx="636700" cy="66201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同心圆 34"/>
            <p:cNvSpPr/>
            <p:nvPr/>
          </p:nvSpPr>
          <p:spPr>
            <a:xfrm>
              <a:off x="3990535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直线箭头连接符 35"/>
            <p:cNvCxnSpPr/>
            <p:nvPr/>
          </p:nvCxnSpPr>
          <p:spPr>
            <a:xfrm flipH="1">
              <a:off x="4512910" y="4465185"/>
              <a:ext cx="643723" cy="61550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同心圆 36"/>
            <p:cNvSpPr/>
            <p:nvPr/>
          </p:nvSpPr>
          <p:spPr>
            <a:xfrm>
              <a:off x="5713447" y="4991067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直线箭头连接符 37"/>
            <p:cNvCxnSpPr/>
            <p:nvPr/>
          </p:nvCxnSpPr>
          <p:spPr>
            <a:xfrm>
              <a:off x="5513871" y="4482749"/>
              <a:ext cx="505576" cy="50831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/>
            <p:nvPr/>
          </p:nvCxnSpPr>
          <p:spPr>
            <a:xfrm flipH="1">
              <a:off x="7456031" y="5423817"/>
              <a:ext cx="636386" cy="662014"/>
            </a:xfrm>
            <a:prstGeom prst="straightConnector1">
              <a:avLst/>
            </a:prstGeom>
            <a:solidFill>
              <a:srgbClr val="F71903"/>
            </a:solidFill>
            <a:ln w="19050">
              <a:solidFill>
                <a:srgbClr val="F719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同心圆 39"/>
            <p:cNvSpPr/>
            <p:nvPr/>
          </p:nvSpPr>
          <p:spPr>
            <a:xfrm>
              <a:off x="7150031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F71903"/>
            </a:solidFill>
            <a:ln>
              <a:solidFill>
                <a:srgbClr val="F719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63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线箭头连接符 40"/>
            <p:cNvCxnSpPr/>
            <p:nvPr/>
          </p:nvCxnSpPr>
          <p:spPr>
            <a:xfrm>
              <a:off x="6658833" y="3370421"/>
              <a:ext cx="518650" cy="662014"/>
            </a:xfrm>
            <a:prstGeom prst="straightConnector1">
              <a:avLst/>
            </a:prstGeom>
            <a:solidFill>
              <a:srgbClr val="F71903"/>
            </a:solidFill>
            <a:ln w="19050">
              <a:solidFill>
                <a:srgbClr val="F719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同心圆 41"/>
            <p:cNvSpPr/>
            <p:nvPr/>
          </p:nvSpPr>
          <p:spPr>
            <a:xfrm>
              <a:off x="7087858" y="3942810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F71903"/>
            </a:solidFill>
            <a:ln>
              <a:solidFill>
                <a:srgbClr val="F719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52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直线箭头连接符 42"/>
            <p:cNvCxnSpPr/>
            <p:nvPr/>
          </p:nvCxnSpPr>
          <p:spPr>
            <a:xfrm>
              <a:off x="7610233" y="4465185"/>
              <a:ext cx="482184" cy="525882"/>
            </a:xfrm>
            <a:prstGeom prst="straightConnector1">
              <a:avLst/>
            </a:prstGeom>
            <a:solidFill>
              <a:srgbClr val="F71903"/>
            </a:solidFill>
            <a:ln w="19050">
              <a:solidFill>
                <a:srgbClr val="F719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同心圆 43"/>
            <p:cNvSpPr/>
            <p:nvPr/>
          </p:nvSpPr>
          <p:spPr>
            <a:xfrm>
              <a:off x="8002792" y="4901442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F71903"/>
            </a:solidFill>
            <a:ln>
              <a:solidFill>
                <a:srgbClr val="F719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74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同心圆 44"/>
            <p:cNvSpPr/>
            <p:nvPr/>
          </p:nvSpPr>
          <p:spPr>
            <a:xfrm>
              <a:off x="6345334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26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同心圆 45"/>
            <p:cNvSpPr/>
            <p:nvPr/>
          </p:nvSpPr>
          <p:spPr>
            <a:xfrm>
              <a:off x="5124488" y="6085831"/>
              <a:ext cx="612000" cy="612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18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直线箭头连接符 46"/>
            <p:cNvCxnSpPr/>
            <p:nvPr/>
          </p:nvCxnSpPr>
          <p:spPr>
            <a:xfrm>
              <a:off x="6235822" y="5513442"/>
              <a:ext cx="415512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/>
            <p:nvPr/>
          </p:nvCxnSpPr>
          <p:spPr>
            <a:xfrm flipH="1">
              <a:off x="5430488" y="5513442"/>
              <a:ext cx="372584" cy="572389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3837987" y="1551895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63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的路径为：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74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63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837987" y="2256988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63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的路径长度为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5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基本术语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0" y="1191894"/>
            <a:ext cx="9031626" cy="792932"/>
            <a:chOff x="111872" y="1191894"/>
            <a:chExt cx="9031626" cy="792932"/>
          </a:xfrm>
        </p:grpSpPr>
        <p:sp>
          <p:nvSpPr>
            <p:cNvPr id="12" name="文本框 11"/>
            <p:cNvSpPr txBox="1"/>
            <p:nvPr/>
          </p:nvSpPr>
          <p:spPr>
            <a:xfrm>
              <a:off x="111872" y="1230784"/>
              <a:ext cx="22677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结点的权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7" name="直线连接符 16"/>
            <p:cNvCxnSpPr/>
            <p:nvPr/>
          </p:nvCxnSpPr>
          <p:spPr>
            <a:xfrm>
              <a:off x="2379616" y="1196752"/>
              <a:ext cx="0" cy="788074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451624" y="1191894"/>
              <a:ext cx="6691874" cy="792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在结点上赋予一个有某种意义的实数，称为结点的权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0" y="2348880"/>
            <a:ext cx="8886732" cy="1077218"/>
            <a:chOff x="111872" y="1091123"/>
            <a:chExt cx="8886732" cy="1077218"/>
          </a:xfrm>
        </p:grpSpPr>
        <p:sp>
          <p:nvSpPr>
            <p:cNvPr id="20" name="文本框 19"/>
            <p:cNvSpPr txBox="1"/>
            <p:nvPr/>
          </p:nvSpPr>
          <p:spPr>
            <a:xfrm>
              <a:off x="111872" y="1091123"/>
              <a:ext cx="22677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结点的带权路径长度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2379616" y="1091123"/>
              <a:ext cx="0" cy="96888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445877" y="1143515"/>
              <a:ext cx="6552727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从根结点到该结点的路径长度与该结点的权的乘积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0920" y="3687696"/>
            <a:ext cx="8886732" cy="1077218"/>
            <a:chOff x="111872" y="1091123"/>
            <a:chExt cx="8886732" cy="1077218"/>
          </a:xfrm>
        </p:grpSpPr>
        <p:sp>
          <p:nvSpPr>
            <p:cNvPr id="24" name="文本框 23"/>
            <p:cNvSpPr txBox="1"/>
            <p:nvPr/>
          </p:nvSpPr>
          <p:spPr>
            <a:xfrm>
              <a:off x="111872" y="1091123"/>
              <a:ext cx="22677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树的带权路径长度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5" name="直线连接符 24"/>
            <p:cNvCxnSpPr/>
            <p:nvPr/>
          </p:nvCxnSpPr>
          <p:spPr>
            <a:xfrm>
              <a:off x="2379616" y="1091123"/>
              <a:ext cx="0" cy="96888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2445877" y="1143515"/>
              <a:ext cx="6552727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树中所有叶子结点的带权路径长度之和，记为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419872" y="4812682"/>
                <a:ext cx="173509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charset="0"/>
                        </a:rPr>
                        <m:t>WPL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zh-CN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812682"/>
                <a:ext cx="173509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34005" y="5713115"/>
                <a:ext cx="66299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为叶子结点数目，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为叶子结点的权值，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为根结点到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之间的路径长度</a:t>
                </a:r>
                <a:endPara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05" y="5713115"/>
                <a:ext cx="662990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82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29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基本术语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49" name="组 48"/>
          <p:cNvGrpSpPr/>
          <p:nvPr/>
        </p:nvGrpSpPr>
        <p:grpSpPr>
          <a:xfrm>
            <a:off x="200200" y="1040491"/>
            <a:ext cx="6316016" cy="948349"/>
            <a:chOff x="179512" y="964527"/>
            <a:chExt cx="6316016" cy="948349"/>
          </a:xfrm>
        </p:grpSpPr>
        <p:sp>
          <p:nvSpPr>
            <p:cNvPr id="50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43608" y="964527"/>
              <a:ext cx="534150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四个带权叶子结点，构成多种二叉树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2" name="直线连接符 51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/>
            <p:cNvSpPr/>
            <p:nvPr/>
          </p:nvSpPr>
          <p:spPr>
            <a:xfrm>
              <a:off x="1043608" y="1377345"/>
              <a:ext cx="545192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带权路径长度不同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179512" y="2528960"/>
            <a:ext cx="2650381" cy="2448152"/>
            <a:chOff x="362248" y="2528960"/>
            <a:chExt cx="2650381" cy="2448152"/>
          </a:xfrm>
        </p:grpSpPr>
        <p:sp>
          <p:nvSpPr>
            <p:cNvPr id="24" name="同心圆 23"/>
            <p:cNvSpPr/>
            <p:nvPr/>
          </p:nvSpPr>
          <p:spPr>
            <a:xfrm>
              <a:off x="380280" y="4437112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1064296" y="4437112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同心圆 25"/>
            <p:cNvSpPr/>
            <p:nvPr/>
          </p:nvSpPr>
          <p:spPr>
            <a:xfrm>
              <a:off x="1748312" y="4437112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同心圆 27"/>
            <p:cNvSpPr/>
            <p:nvPr/>
          </p:nvSpPr>
          <p:spPr>
            <a:xfrm>
              <a:off x="2432328" y="4437112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同心圆 28"/>
            <p:cNvSpPr/>
            <p:nvPr/>
          </p:nvSpPr>
          <p:spPr>
            <a:xfrm>
              <a:off x="773788" y="3495278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同心圆 29"/>
            <p:cNvSpPr/>
            <p:nvPr/>
          </p:nvSpPr>
          <p:spPr>
            <a:xfrm>
              <a:off x="2137694" y="3495278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同心圆 30"/>
            <p:cNvSpPr/>
            <p:nvPr/>
          </p:nvSpPr>
          <p:spPr>
            <a:xfrm>
              <a:off x="1440293" y="252896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直线箭头连接符 31"/>
            <p:cNvCxnSpPr>
              <a:stCxn id="31" idx="3"/>
              <a:endCxn id="29" idx="7"/>
            </p:cNvCxnSpPr>
            <p:nvPr/>
          </p:nvCxnSpPr>
          <p:spPr>
            <a:xfrm flipH="1">
              <a:off x="1234707" y="2989879"/>
              <a:ext cx="284667" cy="58448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>
              <a:stCxn id="31" idx="5"/>
              <a:endCxn id="30" idx="1"/>
            </p:cNvCxnSpPr>
            <p:nvPr/>
          </p:nvCxnSpPr>
          <p:spPr>
            <a:xfrm>
              <a:off x="1901212" y="2989879"/>
              <a:ext cx="315563" cy="58448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30" idx="3"/>
              <a:endCxn id="26" idx="0"/>
            </p:cNvCxnSpPr>
            <p:nvPr/>
          </p:nvCxnSpPr>
          <p:spPr>
            <a:xfrm flipH="1">
              <a:off x="2018312" y="3956197"/>
              <a:ext cx="198463" cy="4809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30" idx="5"/>
              <a:endCxn id="28" idx="0"/>
            </p:cNvCxnSpPr>
            <p:nvPr/>
          </p:nvCxnSpPr>
          <p:spPr>
            <a:xfrm>
              <a:off x="2598613" y="3956197"/>
              <a:ext cx="103715" cy="4809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>
              <a:stCxn id="29" idx="3"/>
              <a:endCxn id="24" idx="0"/>
            </p:cNvCxnSpPr>
            <p:nvPr/>
          </p:nvCxnSpPr>
          <p:spPr>
            <a:xfrm flipH="1">
              <a:off x="650280" y="3956197"/>
              <a:ext cx="202589" cy="4809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29" idx="5"/>
              <a:endCxn id="25" idx="0"/>
            </p:cNvCxnSpPr>
            <p:nvPr/>
          </p:nvCxnSpPr>
          <p:spPr>
            <a:xfrm>
              <a:off x="1234707" y="3956197"/>
              <a:ext cx="99589" cy="480915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362248" y="414209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9</a:t>
              </a:r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52033" y="414209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791154" y="414209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5</a:t>
              </a:r>
              <a:endParaRPr kumimoji="1" lang="zh-CN" altLang="en-US" dirty="0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2724597" y="414209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3347864" y="2463973"/>
            <a:ext cx="2561103" cy="3076336"/>
            <a:chOff x="3581920" y="2463973"/>
            <a:chExt cx="2561103" cy="3076336"/>
          </a:xfrm>
        </p:grpSpPr>
        <p:sp>
          <p:nvSpPr>
            <p:cNvPr id="64" name="同心圆 63"/>
            <p:cNvSpPr/>
            <p:nvPr/>
          </p:nvSpPr>
          <p:spPr>
            <a:xfrm>
              <a:off x="3599952" y="330435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同心圆 64"/>
            <p:cNvSpPr/>
            <p:nvPr/>
          </p:nvSpPr>
          <p:spPr>
            <a:xfrm>
              <a:off x="4589600" y="330435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同心圆 65"/>
            <p:cNvSpPr/>
            <p:nvPr/>
          </p:nvSpPr>
          <p:spPr>
            <a:xfrm>
              <a:off x="4090573" y="2463973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直线箭头连接符 66"/>
            <p:cNvCxnSpPr>
              <a:stCxn id="66" idx="3"/>
            </p:cNvCxnSpPr>
            <p:nvPr/>
          </p:nvCxnSpPr>
          <p:spPr>
            <a:xfrm flipH="1">
              <a:off x="3869953" y="2924892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>
              <a:stCxn id="66" idx="5"/>
              <a:endCxn id="65" idx="0"/>
            </p:cNvCxnSpPr>
            <p:nvPr/>
          </p:nvCxnSpPr>
          <p:spPr>
            <a:xfrm>
              <a:off x="4551492" y="2924892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/>
            <p:cNvSpPr txBox="1"/>
            <p:nvPr/>
          </p:nvSpPr>
          <p:spPr>
            <a:xfrm>
              <a:off x="3581920" y="30093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71" name="同心圆 70"/>
            <p:cNvSpPr/>
            <p:nvPr/>
          </p:nvSpPr>
          <p:spPr>
            <a:xfrm>
              <a:off x="4085504" y="414593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同心圆 71"/>
            <p:cNvSpPr/>
            <p:nvPr/>
          </p:nvSpPr>
          <p:spPr>
            <a:xfrm>
              <a:off x="5075152" y="414593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直线箭头连接符 72"/>
            <p:cNvCxnSpPr/>
            <p:nvPr/>
          </p:nvCxnSpPr>
          <p:spPr>
            <a:xfrm flipH="1">
              <a:off x="4355505" y="3766463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箭头连接符 73"/>
            <p:cNvCxnSpPr/>
            <p:nvPr/>
          </p:nvCxnSpPr>
          <p:spPr>
            <a:xfrm>
              <a:off x="5037044" y="3766463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4067472" y="385091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76" name="同心圆 75"/>
            <p:cNvSpPr/>
            <p:nvPr/>
          </p:nvSpPr>
          <p:spPr>
            <a:xfrm>
              <a:off x="4613375" y="500030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同心圆 76"/>
            <p:cNvSpPr/>
            <p:nvPr/>
          </p:nvSpPr>
          <p:spPr>
            <a:xfrm>
              <a:off x="5603023" y="500030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直线箭头连接符 77"/>
            <p:cNvCxnSpPr/>
            <p:nvPr/>
          </p:nvCxnSpPr>
          <p:spPr>
            <a:xfrm flipH="1">
              <a:off x="4883376" y="4620842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/>
            <p:cNvCxnSpPr/>
            <p:nvPr/>
          </p:nvCxnSpPr>
          <p:spPr>
            <a:xfrm>
              <a:off x="5564915" y="4620842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4595343" y="470529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5</a:t>
              </a:r>
              <a:endParaRPr kumimoji="1" lang="zh-CN" altLang="en-US" dirty="0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5819359" y="468593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9</a:t>
              </a:r>
              <a:endParaRPr kumimoji="1" lang="zh-CN" altLang="en-US" dirty="0"/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6282069" y="2463973"/>
            <a:ext cx="2561103" cy="3076336"/>
            <a:chOff x="6282069" y="2463973"/>
            <a:chExt cx="2561103" cy="3076336"/>
          </a:xfrm>
        </p:grpSpPr>
        <p:sp>
          <p:nvSpPr>
            <p:cNvPr id="86" name="同心圆 85"/>
            <p:cNvSpPr/>
            <p:nvPr/>
          </p:nvSpPr>
          <p:spPr>
            <a:xfrm>
              <a:off x="6300101" y="330435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同心圆 86"/>
            <p:cNvSpPr/>
            <p:nvPr/>
          </p:nvSpPr>
          <p:spPr>
            <a:xfrm>
              <a:off x="7289749" y="330435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同心圆 87"/>
            <p:cNvSpPr/>
            <p:nvPr/>
          </p:nvSpPr>
          <p:spPr>
            <a:xfrm>
              <a:off x="6790722" y="2463973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直线箭头连接符 88"/>
            <p:cNvCxnSpPr/>
            <p:nvPr/>
          </p:nvCxnSpPr>
          <p:spPr>
            <a:xfrm flipH="1">
              <a:off x="6570102" y="2924892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/>
            <p:nvPr/>
          </p:nvCxnSpPr>
          <p:spPr>
            <a:xfrm>
              <a:off x="7251641" y="2924892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6282069" y="300934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9</a:t>
              </a:r>
              <a:endParaRPr kumimoji="1" lang="zh-CN" altLang="en-US" dirty="0"/>
            </a:p>
          </p:txBody>
        </p:sp>
        <p:sp>
          <p:nvSpPr>
            <p:cNvPr id="92" name="同心圆 91"/>
            <p:cNvSpPr/>
            <p:nvPr/>
          </p:nvSpPr>
          <p:spPr>
            <a:xfrm>
              <a:off x="6785653" y="414593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同心圆 92"/>
            <p:cNvSpPr/>
            <p:nvPr/>
          </p:nvSpPr>
          <p:spPr>
            <a:xfrm>
              <a:off x="7775301" y="414593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直线箭头连接符 93"/>
            <p:cNvCxnSpPr/>
            <p:nvPr/>
          </p:nvCxnSpPr>
          <p:spPr>
            <a:xfrm flipH="1">
              <a:off x="7055654" y="3766463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箭头连接符 94"/>
            <p:cNvCxnSpPr/>
            <p:nvPr/>
          </p:nvCxnSpPr>
          <p:spPr>
            <a:xfrm>
              <a:off x="7737193" y="3766463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/>
          </p:nvSpPr>
          <p:spPr>
            <a:xfrm>
              <a:off x="6767621" y="385091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5</a:t>
              </a:r>
              <a:endParaRPr kumimoji="1" lang="zh-CN" altLang="en-US" dirty="0"/>
            </a:p>
          </p:txBody>
        </p:sp>
        <p:sp>
          <p:nvSpPr>
            <p:cNvPr id="97" name="同心圆 96"/>
            <p:cNvSpPr/>
            <p:nvPr/>
          </p:nvSpPr>
          <p:spPr>
            <a:xfrm>
              <a:off x="7313524" y="500030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同心圆 97"/>
            <p:cNvSpPr/>
            <p:nvPr/>
          </p:nvSpPr>
          <p:spPr>
            <a:xfrm>
              <a:off x="8303172" y="500030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直线箭头连接符 98"/>
            <p:cNvCxnSpPr/>
            <p:nvPr/>
          </p:nvCxnSpPr>
          <p:spPr>
            <a:xfrm flipH="1">
              <a:off x="7583525" y="4620842"/>
              <a:ext cx="299701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>
              <a:off x="8265064" y="4620842"/>
              <a:ext cx="308108" cy="37946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7295492" y="470529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519508" y="468593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79512" y="605697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WPL=9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2+4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2+5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2+2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2=40</a:t>
            </a:r>
            <a:endParaRPr kumimoji="1"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3131840" y="6050241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WPL=4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1+2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2+5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3+9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3=50</a:t>
            </a:r>
            <a:endParaRPr kumimoji="1"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6084168" y="6045906"/>
            <a:ext cx="28151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WPL=9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1+5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2+4</a:t>
            </a:r>
            <a:r>
              <a:rPr kumimoji="1" lang="zh-CN" altLang="en-US" dirty="0" smtClean="0"/>
              <a:t>*</a:t>
            </a:r>
            <a:r>
              <a:rPr kumimoji="1" lang="en-US" altLang="zh-CN" dirty="0"/>
              <a:t>3</a:t>
            </a:r>
            <a:r>
              <a:rPr kumimoji="1" lang="en-US" altLang="zh-CN" dirty="0" smtClean="0"/>
              <a:t>+2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3=37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基本术语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0" y="1191894"/>
            <a:ext cx="9031626" cy="1445017"/>
            <a:chOff x="0" y="1191894"/>
            <a:chExt cx="9031626" cy="1445017"/>
          </a:xfrm>
        </p:grpSpPr>
        <p:grpSp>
          <p:nvGrpSpPr>
            <p:cNvPr id="10" name="组 9"/>
            <p:cNvGrpSpPr/>
            <p:nvPr/>
          </p:nvGrpSpPr>
          <p:grpSpPr>
            <a:xfrm>
              <a:off x="0" y="1191894"/>
              <a:ext cx="9031626" cy="1445017"/>
              <a:chOff x="111872" y="1191894"/>
              <a:chExt cx="9031626" cy="1445017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11872" y="1230784"/>
                <a:ext cx="2267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zh-CN" altLang="en-US" sz="3200" dirty="0" smtClean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哈夫曼树</a:t>
                </a:r>
                <a:endPara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17" name="直线连接符 16"/>
              <p:cNvCxnSpPr/>
              <p:nvPr/>
            </p:nvCxnSpPr>
            <p:spPr>
              <a:xfrm>
                <a:off x="2379616" y="1196752"/>
                <a:ext cx="0" cy="1440159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2451624" y="1191894"/>
                <a:ext cx="6691874" cy="508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又称最优二叉树</a:t>
                </a:r>
                <a:endPara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2339752" y="1815558"/>
                  <a:ext cx="6691874" cy="8213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</m:oMath>
                  </a14:m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个带权叶子结点构成的所有二叉树中，带权路径长度</a:t>
                  </a:r>
                  <a:r>
                    <a:rPr lang="en-US" altLang="zh-CN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WPL</a:t>
                  </a:r>
                  <a:r>
                    <a:rPr lang="zh-CN" altLang="en-US" sz="2400" dirty="0" smtClean="0">
                      <a:solidFill>
                        <a:schemeClr val="tx1"/>
                      </a:solidFill>
                      <a:latin typeface="Microsoft YaHei" charset="-122"/>
                      <a:ea typeface="Microsoft YaHei" charset="-122"/>
                      <a:cs typeface="Microsoft YaHei" charset="-122"/>
                    </a:rPr>
                    <a:t>最小的二叉树</a:t>
                  </a:r>
                  <a:endPara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2" y="1815558"/>
                  <a:ext cx="6691874" cy="82135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88"/>
                  </a:stretch>
                </a:blipFill>
                <a:ln>
                  <a:noFill/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矩形 59"/>
          <p:cNvSpPr/>
          <p:nvPr/>
        </p:nvSpPr>
        <p:spPr>
          <a:xfrm>
            <a:off x="615257" y="3789040"/>
            <a:ext cx="7874636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基本原则：权值越大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离根越近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5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构造哈夫曼树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68895" y="1052737"/>
            <a:ext cx="8723585" cy="4681106"/>
            <a:chOff x="168895" y="1268760"/>
            <a:chExt cx="8723585" cy="3782572"/>
          </a:xfrm>
          <a:gradFill>
            <a:gsLst>
              <a:gs pos="0">
                <a:schemeClr val="bg1"/>
              </a:gs>
              <a:gs pos="98000">
                <a:srgbClr val="02BAF8"/>
              </a:gs>
            </a:gsLst>
            <a:lin ang="9600000" scaled="0"/>
          </a:gradFill>
        </p:grpSpPr>
        <p:sp>
          <p:nvSpPr>
            <p:cNvPr id="14" name="任意多边形: 形状 8"/>
            <p:cNvSpPr/>
            <p:nvPr/>
          </p:nvSpPr>
          <p:spPr>
            <a:xfrm flipH="1">
              <a:off x="168895" y="1268760"/>
              <a:ext cx="4979168" cy="482135"/>
            </a:xfrm>
            <a:custGeom>
              <a:avLst/>
              <a:gdLst>
                <a:gd name="connsiteX0" fmla="*/ 708661 w 7696200"/>
                <a:gd name="connsiteY0" fmla="*/ 0 h 787400"/>
                <a:gd name="connsiteX1" fmla="*/ 7696200 w 7696200"/>
                <a:gd name="connsiteY1" fmla="*/ 0 h 787400"/>
                <a:gd name="connsiteX2" fmla="*/ 7696200 w 7696200"/>
                <a:gd name="connsiteY2" fmla="*/ 787400 h 787400"/>
                <a:gd name="connsiteX3" fmla="*/ 0 w 7696200"/>
                <a:gd name="connsiteY3" fmla="*/ 78740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200" h="787400">
                  <a:moveTo>
                    <a:pt x="708661" y="0"/>
                  </a:moveTo>
                  <a:lnTo>
                    <a:pt x="7696200" y="0"/>
                  </a:lnTo>
                  <a:lnTo>
                    <a:pt x="7696200" y="787400"/>
                  </a:lnTo>
                  <a:lnTo>
                    <a:pt x="0" y="787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 算法：构造哈夫曼树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框架 14"/>
            <p:cNvSpPr/>
            <p:nvPr/>
          </p:nvSpPr>
          <p:spPr>
            <a:xfrm>
              <a:off x="179512" y="1748481"/>
              <a:ext cx="8712968" cy="3302851"/>
            </a:xfrm>
            <a:prstGeom prst="frame">
              <a:avLst>
                <a:gd name="adj1" fmla="val 0"/>
              </a:avLst>
            </a:prstGeom>
            <a:grpFill/>
            <a:ln>
              <a:solidFill>
                <a:srgbClr val="02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17501" y="1756205"/>
                <a:ext cx="8420620" cy="3905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个结点构成具有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棵树的森林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r>
                      <a:rPr kumimoji="1"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，每棵树只有一个权值为的根节点，左右子树都为空；</a:t>
                </a:r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）在森林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中选取权值最小的两棵子树组成新的树，新根结点的权值为两棵子树根结点权值的和；</a:t>
                </a:r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）在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</m:oMath>
                </a14:m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中删除两棵子树，加上新生成的树；</a:t>
                </a:r>
                <a:endParaRPr kumimoji="1"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4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）重复（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）和（</a:t>
                </a:r>
                <a:r>
                  <a:rPr kumimoji="1"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3</a:t>
                </a:r>
                <a:r>
                  <a:rPr kumimoji="1"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）直至森林中只剩一棵树，就是哈夫曼树</a:t>
                </a:r>
                <a:endPara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1" y="1756205"/>
                <a:ext cx="8420620" cy="3905043"/>
              </a:xfrm>
              <a:prstGeom prst="rect">
                <a:avLst/>
              </a:prstGeom>
              <a:blipFill rotWithShape="0">
                <a:blip r:embed="rId2"/>
                <a:stretch>
                  <a:fillRect l="-1086" r="-145" b="-2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Ch4/Ch4-4.cpp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5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构造哈夫曼树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4" name="组 103"/>
          <p:cNvGrpSpPr/>
          <p:nvPr/>
        </p:nvGrpSpPr>
        <p:grpSpPr>
          <a:xfrm>
            <a:off x="357275" y="1295995"/>
            <a:ext cx="2990589" cy="835019"/>
            <a:chOff x="357275" y="1295995"/>
            <a:chExt cx="2990589" cy="835019"/>
          </a:xfrm>
        </p:grpSpPr>
        <p:sp>
          <p:nvSpPr>
            <p:cNvPr id="30" name="同心圆 29"/>
            <p:cNvSpPr/>
            <p:nvPr/>
          </p:nvSpPr>
          <p:spPr>
            <a:xfrm>
              <a:off x="357275" y="1591014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同心圆 30"/>
            <p:cNvSpPr/>
            <p:nvPr/>
          </p:nvSpPr>
          <p:spPr>
            <a:xfrm>
              <a:off x="1149363" y="1591014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同心圆 31"/>
            <p:cNvSpPr/>
            <p:nvPr/>
          </p:nvSpPr>
          <p:spPr>
            <a:xfrm>
              <a:off x="1941451" y="1591014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2807864" y="1591014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83112" y="129599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9</a:t>
              </a:r>
              <a:endParaRPr kumimoji="1"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5347" y="129599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062081" y="129659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5</a:t>
              </a:r>
              <a:endParaRPr kumimoji="1"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933848" y="129659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</p:grpSp>
      <p:grpSp>
        <p:nvGrpSpPr>
          <p:cNvPr id="106" name="组 105"/>
          <p:cNvGrpSpPr/>
          <p:nvPr/>
        </p:nvGrpSpPr>
        <p:grpSpPr>
          <a:xfrm>
            <a:off x="4644008" y="1268760"/>
            <a:ext cx="2990589" cy="1800200"/>
            <a:chOff x="4644008" y="1268760"/>
            <a:chExt cx="2990589" cy="1800200"/>
          </a:xfrm>
        </p:grpSpPr>
        <p:sp>
          <p:nvSpPr>
            <p:cNvPr id="38" name="同心圆 37"/>
            <p:cNvSpPr/>
            <p:nvPr/>
          </p:nvSpPr>
          <p:spPr>
            <a:xfrm>
              <a:off x="4644008" y="1587587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同心圆 38"/>
            <p:cNvSpPr/>
            <p:nvPr/>
          </p:nvSpPr>
          <p:spPr>
            <a:xfrm>
              <a:off x="5436096" y="1587587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同心圆 39"/>
            <p:cNvSpPr/>
            <p:nvPr/>
          </p:nvSpPr>
          <p:spPr>
            <a:xfrm>
              <a:off x="6228184" y="252896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同心圆 40"/>
            <p:cNvSpPr/>
            <p:nvPr/>
          </p:nvSpPr>
          <p:spPr>
            <a:xfrm>
              <a:off x="7094597" y="2528960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769845" y="12925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9</a:t>
              </a:r>
              <a:endParaRPr kumimoji="1"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562080" y="12925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5</a:t>
              </a:r>
              <a:endParaRPr kumimoji="1"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28184" y="22345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308304" y="22345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46" name="同心圆 45"/>
            <p:cNvSpPr/>
            <p:nvPr/>
          </p:nvSpPr>
          <p:spPr>
            <a:xfrm>
              <a:off x="6632854" y="1587587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758838" y="126876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6</a:t>
              </a:r>
              <a:endParaRPr kumimoji="1" lang="zh-CN" altLang="en-US" dirty="0"/>
            </a:p>
          </p:txBody>
        </p:sp>
        <p:cxnSp>
          <p:nvCxnSpPr>
            <p:cNvPr id="48" name="直线箭头连接符 47"/>
            <p:cNvCxnSpPr>
              <a:stCxn id="46" idx="3"/>
              <a:endCxn id="40" idx="0"/>
            </p:cNvCxnSpPr>
            <p:nvPr/>
          </p:nvCxnSpPr>
          <p:spPr>
            <a:xfrm flipH="1">
              <a:off x="6498184" y="2048506"/>
              <a:ext cx="213751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/>
            <p:cNvCxnSpPr>
              <a:stCxn id="46" idx="5"/>
              <a:endCxn id="41" idx="0"/>
            </p:cNvCxnSpPr>
            <p:nvPr/>
          </p:nvCxnSpPr>
          <p:spPr>
            <a:xfrm>
              <a:off x="7093773" y="2048506"/>
              <a:ext cx="270824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组 106"/>
          <p:cNvGrpSpPr/>
          <p:nvPr/>
        </p:nvGrpSpPr>
        <p:grpSpPr>
          <a:xfrm>
            <a:off x="357275" y="2708920"/>
            <a:ext cx="2990589" cy="2759254"/>
            <a:chOff x="357275" y="3081954"/>
            <a:chExt cx="2990589" cy="2759254"/>
          </a:xfrm>
        </p:grpSpPr>
        <p:sp>
          <p:nvSpPr>
            <p:cNvPr id="53" name="同心圆 52"/>
            <p:cNvSpPr/>
            <p:nvPr/>
          </p:nvSpPr>
          <p:spPr>
            <a:xfrm>
              <a:off x="357275" y="4359835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同心圆 53"/>
            <p:cNvSpPr/>
            <p:nvPr/>
          </p:nvSpPr>
          <p:spPr>
            <a:xfrm>
              <a:off x="1149363" y="4359835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同心圆 54"/>
            <p:cNvSpPr/>
            <p:nvPr/>
          </p:nvSpPr>
          <p:spPr>
            <a:xfrm>
              <a:off x="1941451" y="5301208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同心圆 55"/>
            <p:cNvSpPr/>
            <p:nvPr/>
          </p:nvSpPr>
          <p:spPr>
            <a:xfrm>
              <a:off x="2807864" y="5301208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83112" y="406481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9</a:t>
              </a:r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275347" y="406481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5</a:t>
              </a:r>
              <a:endParaRPr kumimoji="1" lang="zh-CN" altLang="en-US" dirty="0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941451" y="50067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021571" y="50067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61" name="同心圆 60"/>
            <p:cNvSpPr/>
            <p:nvPr/>
          </p:nvSpPr>
          <p:spPr>
            <a:xfrm>
              <a:off x="2346121" y="4359835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472105" y="404100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6</a:t>
              </a:r>
              <a:endParaRPr kumimoji="1" lang="zh-CN" altLang="en-US" dirty="0"/>
            </a:p>
          </p:txBody>
        </p:sp>
        <p:cxnSp>
          <p:nvCxnSpPr>
            <p:cNvPr id="63" name="直线箭头连接符 62"/>
            <p:cNvCxnSpPr/>
            <p:nvPr/>
          </p:nvCxnSpPr>
          <p:spPr>
            <a:xfrm flipH="1">
              <a:off x="2211451" y="4820754"/>
              <a:ext cx="213751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>
              <a:off x="2807040" y="4820754"/>
              <a:ext cx="270824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同心圆 66"/>
            <p:cNvSpPr/>
            <p:nvPr/>
          </p:nvSpPr>
          <p:spPr>
            <a:xfrm>
              <a:off x="1700993" y="3405559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直线箭头连接符 67"/>
            <p:cNvCxnSpPr>
              <a:stCxn id="67" idx="5"/>
              <a:endCxn id="61" idx="1"/>
            </p:cNvCxnSpPr>
            <p:nvPr/>
          </p:nvCxnSpPr>
          <p:spPr>
            <a:xfrm>
              <a:off x="2161912" y="3866478"/>
              <a:ext cx="263290" cy="5724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>
              <a:stCxn id="67" idx="3"/>
              <a:endCxn id="54" idx="7"/>
            </p:cNvCxnSpPr>
            <p:nvPr/>
          </p:nvCxnSpPr>
          <p:spPr>
            <a:xfrm flipH="1">
              <a:off x="1610282" y="3866478"/>
              <a:ext cx="169792" cy="5724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1753025" y="3081954"/>
              <a:ext cx="51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11</a:t>
              </a:r>
              <a:endParaRPr kumimoji="1" lang="zh-CN" altLang="en-US" dirty="0"/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5276992" y="2853427"/>
            <a:ext cx="51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11</a:t>
            </a:r>
            <a:endParaRPr kumimoji="1" lang="zh-CN" altLang="en-US" dirty="0"/>
          </a:p>
        </p:txBody>
      </p:sp>
      <p:grpSp>
        <p:nvGrpSpPr>
          <p:cNvPr id="108" name="组 107"/>
          <p:cNvGrpSpPr/>
          <p:nvPr/>
        </p:nvGrpSpPr>
        <p:grpSpPr>
          <a:xfrm>
            <a:off x="4644008" y="3177032"/>
            <a:ext cx="2990589" cy="3475274"/>
            <a:chOff x="4644008" y="3177032"/>
            <a:chExt cx="2990589" cy="3475274"/>
          </a:xfrm>
        </p:grpSpPr>
        <p:sp>
          <p:nvSpPr>
            <p:cNvPr id="75" name="同心圆 74"/>
            <p:cNvSpPr/>
            <p:nvPr/>
          </p:nvSpPr>
          <p:spPr>
            <a:xfrm>
              <a:off x="4716016" y="4216657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a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同心圆 75"/>
            <p:cNvSpPr/>
            <p:nvPr/>
          </p:nvSpPr>
          <p:spPr>
            <a:xfrm>
              <a:off x="5436096" y="5170933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c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同心圆 76"/>
            <p:cNvSpPr/>
            <p:nvPr/>
          </p:nvSpPr>
          <p:spPr>
            <a:xfrm>
              <a:off x="6228184" y="6112306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同心圆 77"/>
            <p:cNvSpPr/>
            <p:nvPr/>
          </p:nvSpPr>
          <p:spPr>
            <a:xfrm>
              <a:off x="7094597" y="6112306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b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644008" y="39216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9</a:t>
              </a:r>
              <a:endParaRPr kumimoji="1"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5562080" y="487591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5</a:t>
              </a:r>
              <a:endParaRPr kumimoji="1"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6228184" y="581788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7308304" y="581788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4</a:t>
              </a:r>
              <a:endParaRPr kumimoji="1" lang="zh-CN" altLang="en-US" dirty="0"/>
            </a:p>
          </p:txBody>
        </p:sp>
        <p:sp>
          <p:nvSpPr>
            <p:cNvPr id="83" name="同心圆 82"/>
            <p:cNvSpPr/>
            <p:nvPr/>
          </p:nvSpPr>
          <p:spPr>
            <a:xfrm>
              <a:off x="6632854" y="5170933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758838" y="485210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6</a:t>
              </a:r>
              <a:endParaRPr kumimoji="1" lang="zh-CN" altLang="en-US" dirty="0"/>
            </a:p>
          </p:txBody>
        </p:sp>
        <p:cxnSp>
          <p:nvCxnSpPr>
            <p:cNvPr id="85" name="直线箭头连接符 84"/>
            <p:cNvCxnSpPr/>
            <p:nvPr/>
          </p:nvCxnSpPr>
          <p:spPr>
            <a:xfrm flipH="1">
              <a:off x="6498184" y="5631852"/>
              <a:ext cx="213751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>
              <a:off x="7093773" y="5631852"/>
              <a:ext cx="270824" cy="480454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同心圆 86"/>
            <p:cNvSpPr/>
            <p:nvPr/>
          </p:nvSpPr>
          <p:spPr>
            <a:xfrm>
              <a:off x="5987726" y="4216657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直线箭头连接符 87"/>
            <p:cNvCxnSpPr/>
            <p:nvPr/>
          </p:nvCxnSpPr>
          <p:spPr>
            <a:xfrm>
              <a:off x="6448645" y="4677576"/>
              <a:ext cx="263290" cy="5724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 flipH="1">
              <a:off x="5897015" y="4677576"/>
              <a:ext cx="169792" cy="572438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6012160" y="3893052"/>
              <a:ext cx="519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11</a:t>
              </a:r>
              <a:endParaRPr kumimoji="1" lang="zh-CN" altLang="en-US" dirty="0"/>
            </a:p>
          </p:txBody>
        </p:sp>
        <p:sp>
          <p:nvSpPr>
            <p:cNvPr id="95" name="同心圆 94"/>
            <p:cNvSpPr/>
            <p:nvPr/>
          </p:nvSpPr>
          <p:spPr>
            <a:xfrm>
              <a:off x="5224960" y="3177032"/>
              <a:ext cx="540000" cy="540000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直线箭头连接符 96"/>
            <p:cNvCxnSpPr>
              <a:stCxn id="95" idx="5"/>
              <a:endCxn id="87" idx="1"/>
            </p:cNvCxnSpPr>
            <p:nvPr/>
          </p:nvCxnSpPr>
          <p:spPr>
            <a:xfrm>
              <a:off x="5685879" y="3637951"/>
              <a:ext cx="380928" cy="65778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95" idx="3"/>
              <a:endCxn id="75" idx="0"/>
            </p:cNvCxnSpPr>
            <p:nvPr/>
          </p:nvCxnSpPr>
          <p:spPr>
            <a:xfrm flipH="1">
              <a:off x="4986016" y="3637951"/>
              <a:ext cx="318025" cy="578706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 108"/>
          <p:cNvSpPr/>
          <p:nvPr/>
        </p:nvSpPr>
        <p:spPr>
          <a:xfrm>
            <a:off x="107504" y="5654023"/>
            <a:ext cx="5002179" cy="79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通常规定左子树的权值小于右子树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96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构造哈夫曼树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66" name="组 65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6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求哈夫曼树的带权路径长度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2" name="直线连接符 71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5" y="1844824"/>
            <a:ext cx="8172400" cy="488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9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树的基本概念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755576" y="1268760"/>
            <a:ext cx="7449549" cy="532215"/>
            <a:chOff x="-677445" y="1254773"/>
            <a:chExt cx="7449549" cy="532215"/>
          </a:xfrm>
        </p:grpSpPr>
        <p:sp>
          <p:nvSpPr>
            <p:cNvPr id="27" name="文本框 26"/>
            <p:cNvSpPr txBox="1"/>
            <p:nvPr/>
          </p:nvSpPr>
          <p:spPr>
            <a:xfrm>
              <a:off x="-677445" y="1263768"/>
              <a:ext cx="16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2800" dirty="0" smtClean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森林</a:t>
              </a:r>
              <a:endParaRPr kumimoji="1" lang="zh-CN" altLang="en-US" sz="28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8" name="直线连接符 27"/>
            <p:cNvCxnSpPr/>
            <p:nvPr/>
          </p:nvCxnSpPr>
          <p:spPr>
            <a:xfrm>
              <a:off x="1011464" y="1264002"/>
              <a:ext cx="0" cy="504056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1083472" y="1254773"/>
              <a:ext cx="568863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棵不相交的树组成一个森林</a:t>
              </a:r>
              <a:endPara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0" name="同心圆 29"/>
          <p:cNvSpPr/>
          <p:nvPr/>
        </p:nvSpPr>
        <p:spPr>
          <a:xfrm>
            <a:off x="1491458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2380453" y="2645296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/>
          <p:cNvCxnSpPr>
            <a:stCxn id="42" idx="3"/>
            <a:endCxn id="31" idx="7"/>
          </p:cNvCxnSpPr>
          <p:nvPr/>
        </p:nvCxnSpPr>
        <p:spPr>
          <a:xfrm flipH="1">
            <a:off x="1860234" y="3014072"/>
            <a:ext cx="583491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同心圆 32"/>
          <p:cNvSpPr/>
          <p:nvPr/>
        </p:nvSpPr>
        <p:spPr>
          <a:xfrm>
            <a:off x="467544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4" name="直线箭头连接符 33"/>
          <p:cNvCxnSpPr>
            <a:stCxn id="31" idx="3"/>
            <a:endCxn id="45" idx="7"/>
          </p:cNvCxnSpPr>
          <p:nvPr/>
        </p:nvCxnSpPr>
        <p:spPr>
          <a:xfrm flipH="1">
            <a:off x="836320" y="3839277"/>
            <a:ext cx="718410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同心圆 34"/>
          <p:cNvSpPr/>
          <p:nvPr/>
        </p:nvSpPr>
        <p:spPr>
          <a:xfrm>
            <a:off x="1494280" y="4436377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/>
          <p:cNvCxnSpPr>
            <a:stCxn id="31" idx="4"/>
          </p:cNvCxnSpPr>
          <p:nvPr/>
        </p:nvCxnSpPr>
        <p:spPr>
          <a:xfrm>
            <a:off x="1707482" y="3902549"/>
            <a:ext cx="2822" cy="533828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同心圆 36"/>
          <p:cNvSpPr/>
          <p:nvPr/>
        </p:nvSpPr>
        <p:spPr>
          <a:xfrm>
            <a:off x="2521016" y="442952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F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线箭头连接符 37"/>
          <p:cNvCxnSpPr>
            <a:stCxn id="31" idx="5"/>
          </p:cNvCxnSpPr>
          <p:nvPr/>
        </p:nvCxnSpPr>
        <p:spPr>
          <a:xfrm>
            <a:off x="1860234" y="3839277"/>
            <a:ext cx="724054" cy="653515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1863056" y="4805153"/>
            <a:ext cx="518402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同心圆 39"/>
          <p:cNvSpPr/>
          <p:nvPr/>
        </p:nvSpPr>
        <p:spPr>
          <a:xfrm>
            <a:off x="979501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H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同心圆 40"/>
          <p:cNvSpPr/>
          <p:nvPr/>
        </p:nvSpPr>
        <p:spPr>
          <a:xfrm>
            <a:off x="2165434" y="5589240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I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线箭头连接符 41"/>
          <p:cNvCxnSpPr/>
          <p:nvPr/>
        </p:nvCxnSpPr>
        <p:spPr>
          <a:xfrm flipH="1">
            <a:off x="1195525" y="4805153"/>
            <a:ext cx="362027" cy="784087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42" idx="5"/>
          </p:cNvCxnSpPr>
          <p:nvPr/>
        </p:nvCxnSpPr>
        <p:spPr>
          <a:xfrm>
            <a:off x="2749229" y="3014072"/>
            <a:ext cx="658220" cy="519701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同心圆 44"/>
          <p:cNvSpPr/>
          <p:nvPr/>
        </p:nvSpPr>
        <p:spPr>
          <a:xfrm>
            <a:off x="3344177" y="3470501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线箭头连接符 46"/>
          <p:cNvCxnSpPr/>
          <p:nvPr/>
        </p:nvCxnSpPr>
        <p:spPr>
          <a:xfrm>
            <a:off x="3712953" y="3839277"/>
            <a:ext cx="666604" cy="607020"/>
          </a:xfrm>
          <a:prstGeom prst="straightConnector1">
            <a:avLst/>
          </a:prstGeom>
          <a:ln w="19050">
            <a:solidFill>
              <a:srgbClr val="01BA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同心圆 49"/>
          <p:cNvSpPr/>
          <p:nvPr/>
        </p:nvSpPr>
        <p:spPr>
          <a:xfrm>
            <a:off x="4316285" y="4383025"/>
            <a:ext cx="432048" cy="432048"/>
          </a:xfrm>
          <a:prstGeom prst="donut">
            <a:avLst>
              <a:gd name="adj" fmla="val 0"/>
            </a:avLst>
          </a:prstGeom>
          <a:solidFill>
            <a:srgbClr val="619428"/>
          </a:solidFill>
          <a:ln>
            <a:solidFill>
              <a:srgbClr val="01B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490575" y="2557876"/>
            <a:ext cx="1617981" cy="1584911"/>
            <a:chOff x="4754219" y="4588777"/>
            <a:chExt cx="1617981" cy="1584911"/>
          </a:xfrm>
        </p:grpSpPr>
        <p:sp>
          <p:nvSpPr>
            <p:cNvPr id="56" name="同心圆 55"/>
            <p:cNvSpPr/>
            <p:nvPr/>
          </p:nvSpPr>
          <p:spPr>
            <a:xfrm>
              <a:off x="5268998" y="4588777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J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637774" y="4957553"/>
              <a:ext cx="518402" cy="78408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同心圆 57"/>
            <p:cNvSpPr/>
            <p:nvPr/>
          </p:nvSpPr>
          <p:spPr>
            <a:xfrm>
              <a:off x="4754219" y="5741640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K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同心圆 58"/>
            <p:cNvSpPr/>
            <p:nvPr/>
          </p:nvSpPr>
          <p:spPr>
            <a:xfrm>
              <a:off x="5940152" y="5741640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L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直线箭头连接符 59"/>
            <p:cNvCxnSpPr/>
            <p:nvPr/>
          </p:nvCxnSpPr>
          <p:spPr>
            <a:xfrm flipH="1">
              <a:off x="4970243" y="4957553"/>
              <a:ext cx="362027" cy="784087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 5"/>
          <p:cNvGrpSpPr/>
          <p:nvPr/>
        </p:nvGrpSpPr>
        <p:grpSpPr>
          <a:xfrm>
            <a:off x="6633331" y="4801069"/>
            <a:ext cx="1404156" cy="1344572"/>
            <a:chOff x="3496577" y="3622901"/>
            <a:chExt cx="1404156" cy="1344572"/>
          </a:xfrm>
        </p:grpSpPr>
        <p:sp>
          <p:nvSpPr>
            <p:cNvPr id="61" name="同心圆 60"/>
            <p:cNvSpPr/>
            <p:nvPr/>
          </p:nvSpPr>
          <p:spPr>
            <a:xfrm>
              <a:off x="3496577" y="3622901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M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直线箭头连接符 61"/>
            <p:cNvCxnSpPr/>
            <p:nvPr/>
          </p:nvCxnSpPr>
          <p:spPr>
            <a:xfrm>
              <a:off x="3865353" y="3991677"/>
              <a:ext cx="666604" cy="607020"/>
            </a:xfrm>
            <a:prstGeom prst="straightConnector1">
              <a:avLst/>
            </a:prstGeom>
            <a:ln w="19050">
              <a:solidFill>
                <a:srgbClr val="01BAF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同心圆 62"/>
            <p:cNvSpPr/>
            <p:nvPr/>
          </p:nvSpPr>
          <p:spPr>
            <a:xfrm>
              <a:off x="4468685" y="4535425"/>
              <a:ext cx="432048" cy="432048"/>
            </a:xfrm>
            <a:prstGeom prst="donut">
              <a:avLst>
                <a:gd name="adj" fmla="val 0"/>
              </a:avLst>
            </a:prstGeom>
            <a:solidFill>
              <a:srgbClr val="619428"/>
            </a:solidFill>
            <a:ln>
              <a:solidFill>
                <a:srgbClr val="01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</a:rPr>
                <a:t>N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20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75" y="1556792"/>
            <a:ext cx="6985000" cy="466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22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3" y="1412776"/>
            <a:ext cx="8466647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9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251520" y="980728"/>
            <a:ext cx="8363272" cy="910775"/>
            <a:chOff x="179512" y="964527"/>
            <a:chExt cx="8363272" cy="910775"/>
          </a:xfrm>
        </p:grpSpPr>
        <p:sp>
          <p:nvSpPr>
            <p:cNvPr id="11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7405" y="964527"/>
              <a:ext cx="764537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若电文只有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D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E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F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六种</a:t>
              </a: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字符，为电文编码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82525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99592" y="1377345"/>
              <a:ext cx="7233959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定长编码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2591568" y="2880767"/>
            <a:ext cx="6084888" cy="2586038"/>
            <a:chOff x="297" y="2091"/>
            <a:chExt cx="3833" cy="1629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485" y="2552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4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4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3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3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4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4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3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3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485" y="2552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4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4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3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3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4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4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3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3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900" y="2552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3"/>
                </a:cxn>
                <a:cxn ang="0">
                  <a:pos x="149" y="4"/>
                </a:cxn>
                <a:cxn ang="0">
                  <a:pos x="126" y="0"/>
                </a:cxn>
                <a:cxn ang="0">
                  <a:pos x="103" y="0"/>
                </a:cxn>
                <a:cxn ang="0">
                  <a:pos x="80" y="4"/>
                </a:cxn>
                <a:cxn ang="0">
                  <a:pos x="60" y="13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2"/>
                </a:cxn>
                <a:cxn ang="0">
                  <a:pos x="1" y="126"/>
                </a:cxn>
                <a:cxn ang="0">
                  <a:pos x="5" y="148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2"/>
                </a:cxn>
                <a:cxn ang="0">
                  <a:pos x="60" y="215"/>
                </a:cxn>
                <a:cxn ang="0">
                  <a:pos x="80" y="223"/>
                </a:cxn>
                <a:cxn ang="0">
                  <a:pos x="103" y="228"/>
                </a:cxn>
                <a:cxn ang="0">
                  <a:pos x="126" y="228"/>
                </a:cxn>
                <a:cxn ang="0">
                  <a:pos x="149" y="223"/>
                </a:cxn>
                <a:cxn ang="0">
                  <a:pos x="169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79" y="19"/>
                  </a:lnTo>
                  <a:lnTo>
                    <a:pt x="169" y="13"/>
                  </a:lnTo>
                  <a:lnTo>
                    <a:pt x="159" y="9"/>
                  </a:lnTo>
                  <a:lnTo>
                    <a:pt x="149" y="4"/>
                  </a:lnTo>
                  <a:lnTo>
                    <a:pt x="138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2" y="2"/>
                  </a:lnTo>
                  <a:lnTo>
                    <a:pt x="80" y="4"/>
                  </a:lnTo>
                  <a:lnTo>
                    <a:pt x="70" y="9"/>
                  </a:lnTo>
                  <a:lnTo>
                    <a:pt x="60" y="13"/>
                  </a:lnTo>
                  <a:lnTo>
                    <a:pt x="50" y="19"/>
                  </a:lnTo>
                  <a:lnTo>
                    <a:pt x="41" y="26"/>
                  </a:lnTo>
                  <a:lnTo>
                    <a:pt x="34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2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8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4" y="195"/>
                  </a:lnTo>
                  <a:lnTo>
                    <a:pt x="41" y="202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19"/>
                  </a:lnTo>
                  <a:lnTo>
                    <a:pt x="80" y="223"/>
                  </a:lnTo>
                  <a:lnTo>
                    <a:pt x="92" y="226"/>
                  </a:lnTo>
                  <a:lnTo>
                    <a:pt x="103" y="228"/>
                  </a:lnTo>
                  <a:lnTo>
                    <a:pt x="115" y="229"/>
                  </a:lnTo>
                  <a:lnTo>
                    <a:pt x="126" y="228"/>
                  </a:lnTo>
                  <a:lnTo>
                    <a:pt x="138" y="226"/>
                  </a:lnTo>
                  <a:lnTo>
                    <a:pt x="149" y="223"/>
                  </a:lnTo>
                  <a:lnTo>
                    <a:pt x="159" y="219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3900" y="2552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3"/>
                </a:cxn>
                <a:cxn ang="0">
                  <a:pos x="149" y="4"/>
                </a:cxn>
                <a:cxn ang="0">
                  <a:pos x="126" y="0"/>
                </a:cxn>
                <a:cxn ang="0">
                  <a:pos x="103" y="0"/>
                </a:cxn>
                <a:cxn ang="0">
                  <a:pos x="80" y="4"/>
                </a:cxn>
                <a:cxn ang="0">
                  <a:pos x="60" y="13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2"/>
                </a:cxn>
                <a:cxn ang="0">
                  <a:pos x="1" y="126"/>
                </a:cxn>
                <a:cxn ang="0">
                  <a:pos x="5" y="148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2"/>
                </a:cxn>
                <a:cxn ang="0">
                  <a:pos x="60" y="215"/>
                </a:cxn>
                <a:cxn ang="0">
                  <a:pos x="80" y="223"/>
                </a:cxn>
                <a:cxn ang="0">
                  <a:pos x="103" y="228"/>
                </a:cxn>
                <a:cxn ang="0">
                  <a:pos x="126" y="228"/>
                </a:cxn>
                <a:cxn ang="0">
                  <a:pos x="149" y="223"/>
                </a:cxn>
                <a:cxn ang="0">
                  <a:pos x="169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79" y="19"/>
                  </a:lnTo>
                  <a:lnTo>
                    <a:pt x="169" y="13"/>
                  </a:lnTo>
                  <a:lnTo>
                    <a:pt x="159" y="9"/>
                  </a:lnTo>
                  <a:lnTo>
                    <a:pt x="149" y="4"/>
                  </a:lnTo>
                  <a:lnTo>
                    <a:pt x="138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2" y="2"/>
                  </a:lnTo>
                  <a:lnTo>
                    <a:pt x="80" y="4"/>
                  </a:lnTo>
                  <a:lnTo>
                    <a:pt x="70" y="9"/>
                  </a:lnTo>
                  <a:lnTo>
                    <a:pt x="60" y="13"/>
                  </a:lnTo>
                  <a:lnTo>
                    <a:pt x="50" y="19"/>
                  </a:lnTo>
                  <a:lnTo>
                    <a:pt x="41" y="26"/>
                  </a:lnTo>
                  <a:lnTo>
                    <a:pt x="34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2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8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4" y="195"/>
                  </a:lnTo>
                  <a:lnTo>
                    <a:pt x="41" y="202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19"/>
                  </a:lnTo>
                  <a:lnTo>
                    <a:pt x="80" y="223"/>
                  </a:lnTo>
                  <a:lnTo>
                    <a:pt x="92" y="226"/>
                  </a:lnTo>
                  <a:lnTo>
                    <a:pt x="103" y="228"/>
                  </a:lnTo>
                  <a:lnTo>
                    <a:pt x="115" y="229"/>
                  </a:lnTo>
                  <a:lnTo>
                    <a:pt x="126" y="228"/>
                  </a:lnTo>
                  <a:lnTo>
                    <a:pt x="138" y="226"/>
                  </a:lnTo>
                  <a:lnTo>
                    <a:pt x="149" y="223"/>
                  </a:lnTo>
                  <a:lnTo>
                    <a:pt x="159" y="219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674" y="2091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4"/>
                </a:cxn>
                <a:cxn ang="0">
                  <a:pos x="149" y="6"/>
                </a:cxn>
                <a:cxn ang="0">
                  <a:pos x="126" y="1"/>
                </a:cxn>
                <a:cxn ang="0">
                  <a:pos x="103" y="1"/>
                </a:cxn>
                <a:cxn ang="0">
                  <a:pos x="80" y="6"/>
                </a:cxn>
                <a:cxn ang="0">
                  <a:pos x="60" y="14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3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4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4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1"/>
                  </a:lnTo>
                  <a:lnTo>
                    <a:pt x="115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4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4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7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6"/>
                  </a:lnTo>
                  <a:lnTo>
                    <a:pt x="41" y="203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6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6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3"/>
                  </a:lnTo>
                  <a:lnTo>
                    <a:pt x="197" y="196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7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2674" y="2091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4"/>
                </a:cxn>
                <a:cxn ang="0">
                  <a:pos x="149" y="6"/>
                </a:cxn>
                <a:cxn ang="0">
                  <a:pos x="126" y="1"/>
                </a:cxn>
                <a:cxn ang="0">
                  <a:pos x="103" y="1"/>
                </a:cxn>
                <a:cxn ang="0">
                  <a:pos x="80" y="6"/>
                </a:cxn>
                <a:cxn ang="0">
                  <a:pos x="60" y="14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3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4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4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1"/>
                  </a:lnTo>
                  <a:lnTo>
                    <a:pt x="115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4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4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7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6"/>
                  </a:lnTo>
                  <a:lnTo>
                    <a:pt x="41" y="203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6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6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3"/>
                  </a:lnTo>
                  <a:lnTo>
                    <a:pt x="197" y="196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7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H="1">
              <a:off x="1632" y="2256"/>
              <a:ext cx="1053" cy="2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>
              <a:off x="2878" y="2277"/>
              <a:ext cx="1058" cy="31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3440" y="3007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3440" y="3007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 flipH="1">
              <a:off x="3625" y="2745"/>
              <a:ext cx="308" cy="2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2976" y="3470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2976" y="3470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982" y="3502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E</a:t>
              </a:r>
              <a:endParaRPr lang="en-US" altLang="zh-CN" b="1"/>
            </a:p>
          </p:txBody>
        </p:sp>
        <p:sp>
          <p:nvSpPr>
            <p:cNvPr id="31" name="Freeform 19"/>
            <p:cNvSpPr>
              <a:spLocks/>
            </p:cNvSpPr>
            <p:nvPr/>
          </p:nvSpPr>
          <p:spPr bwMode="auto">
            <a:xfrm>
              <a:off x="3896" y="3470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0"/>
            <p:cNvSpPr>
              <a:spLocks/>
            </p:cNvSpPr>
            <p:nvPr/>
          </p:nvSpPr>
          <p:spPr bwMode="auto">
            <a:xfrm>
              <a:off x="3896" y="3470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3902" y="3502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F</a:t>
              </a:r>
              <a:endParaRPr lang="en-US" altLang="zh-CN" b="1"/>
            </a:p>
          </p:txBody>
        </p:sp>
        <p:sp>
          <p:nvSpPr>
            <p:cNvPr id="34" name="Line 22"/>
            <p:cNvSpPr>
              <a:spLocks noChangeShapeType="1"/>
            </p:cNvSpPr>
            <p:nvPr/>
          </p:nvSpPr>
          <p:spPr bwMode="auto">
            <a:xfrm flipH="1">
              <a:off x="3167" y="3195"/>
              <a:ext cx="292" cy="3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3632" y="3208"/>
              <a:ext cx="294" cy="29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4"/>
            <p:cNvSpPr>
              <a:spLocks/>
            </p:cNvSpPr>
            <p:nvPr/>
          </p:nvSpPr>
          <p:spPr bwMode="auto">
            <a:xfrm>
              <a:off x="768" y="3028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>
              <a:off x="768" y="3028"/>
              <a:ext cx="230" cy="229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 flipH="1">
              <a:off x="912" y="2766"/>
              <a:ext cx="589" cy="2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1660" y="2764"/>
              <a:ext cx="596" cy="2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8"/>
            <p:cNvSpPr>
              <a:spLocks/>
            </p:cNvSpPr>
            <p:nvPr/>
          </p:nvSpPr>
          <p:spPr bwMode="auto">
            <a:xfrm>
              <a:off x="165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auto">
            <a:xfrm>
              <a:off x="165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1663" y="3523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C</a:t>
              </a:r>
              <a:endParaRPr lang="en-US" altLang="zh-CN" b="1"/>
            </a:p>
          </p:txBody>
        </p:sp>
        <p:sp>
          <p:nvSpPr>
            <p:cNvPr id="43" name="Freeform 31"/>
            <p:cNvSpPr>
              <a:spLocks/>
            </p:cNvSpPr>
            <p:nvPr/>
          </p:nvSpPr>
          <p:spPr bwMode="auto">
            <a:xfrm>
              <a:off x="257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2"/>
            <p:cNvSpPr>
              <a:spLocks/>
            </p:cNvSpPr>
            <p:nvPr/>
          </p:nvSpPr>
          <p:spPr bwMode="auto">
            <a:xfrm>
              <a:off x="257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33"/>
            <p:cNvSpPr>
              <a:spLocks noChangeArrowheads="1"/>
            </p:cNvSpPr>
            <p:nvPr/>
          </p:nvSpPr>
          <p:spPr bwMode="auto">
            <a:xfrm>
              <a:off x="2583" y="3523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D</a:t>
              </a:r>
              <a:endParaRPr lang="en-US" altLang="zh-CN" b="1"/>
            </a:p>
          </p:txBody>
        </p:sp>
        <p:sp>
          <p:nvSpPr>
            <p:cNvPr id="46" name="Line 34"/>
            <p:cNvSpPr>
              <a:spLocks noChangeShapeType="1"/>
            </p:cNvSpPr>
            <p:nvPr/>
          </p:nvSpPr>
          <p:spPr bwMode="auto">
            <a:xfrm flipH="1">
              <a:off x="1848" y="3216"/>
              <a:ext cx="292" cy="3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35"/>
            <p:cNvSpPr>
              <a:spLocks noChangeShapeType="1"/>
            </p:cNvSpPr>
            <p:nvPr/>
          </p:nvSpPr>
          <p:spPr bwMode="auto">
            <a:xfrm>
              <a:off x="2313" y="3229"/>
              <a:ext cx="294" cy="29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6"/>
            <p:cNvSpPr>
              <a:spLocks/>
            </p:cNvSpPr>
            <p:nvPr/>
          </p:nvSpPr>
          <p:spPr bwMode="auto">
            <a:xfrm>
              <a:off x="2122" y="3013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7"/>
            <p:cNvSpPr>
              <a:spLocks/>
            </p:cNvSpPr>
            <p:nvPr/>
          </p:nvSpPr>
          <p:spPr bwMode="auto">
            <a:xfrm>
              <a:off x="29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8"/>
            <p:cNvSpPr>
              <a:spLocks/>
            </p:cNvSpPr>
            <p:nvPr/>
          </p:nvSpPr>
          <p:spPr bwMode="auto">
            <a:xfrm>
              <a:off x="29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303" y="3523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A</a:t>
              </a:r>
              <a:endParaRPr lang="en-US" altLang="zh-CN" b="1"/>
            </a:p>
          </p:txBody>
        </p:sp>
        <p:sp>
          <p:nvSpPr>
            <p:cNvPr id="52" name="Freeform 40"/>
            <p:cNvSpPr>
              <a:spLocks/>
            </p:cNvSpPr>
            <p:nvPr/>
          </p:nvSpPr>
          <p:spPr bwMode="auto">
            <a:xfrm>
              <a:off x="121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1217" y="3491"/>
              <a:ext cx="230" cy="229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42"/>
            <p:cNvSpPr>
              <a:spLocks noChangeArrowheads="1"/>
            </p:cNvSpPr>
            <p:nvPr/>
          </p:nvSpPr>
          <p:spPr bwMode="auto">
            <a:xfrm>
              <a:off x="1223" y="3523"/>
              <a:ext cx="14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 B</a:t>
              </a:r>
              <a:endParaRPr lang="en-US" altLang="zh-CN" b="1"/>
            </a:p>
          </p:txBody>
        </p:sp>
        <p:sp>
          <p:nvSpPr>
            <p:cNvPr id="55" name="Line 43"/>
            <p:cNvSpPr>
              <a:spLocks noChangeShapeType="1"/>
            </p:cNvSpPr>
            <p:nvPr/>
          </p:nvSpPr>
          <p:spPr bwMode="auto">
            <a:xfrm flipH="1">
              <a:off x="488" y="3216"/>
              <a:ext cx="292" cy="3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44"/>
            <p:cNvSpPr>
              <a:spLocks noChangeShapeType="1"/>
            </p:cNvSpPr>
            <p:nvPr/>
          </p:nvSpPr>
          <p:spPr bwMode="auto">
            <a:xfrm>
              <a:off x="953" y="3229"/>
              <a:ext cx="294" cy="29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45"/>
            <p:cNvSpPr>
              <a:spLocks noChangeArrowheads="1"/>
            </p:cNvSpPr>
            <p:nvPr/>
          </p:nvSpPr>
          <p:spPr bwMode="auto">
            <a:xfrm>
              <a:off x="2052" y="2208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58" name="Rectangle 46"/>
            <p:cNvSpPr>
              <a:spLocks noChangeArrowheads="1"/>
            </p:cNvSpPr>
            <p:nvPr/>
          </p:nvSpPr>
          <p:spPr bwMode="auto">
            <a:xfrm>
              <a:off x="3408" y="2208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3792" y="3168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60" name="Rectangle 48"/>
            <p:cNvSpPr>
              <a:spLocks noChangeArrowheads="1"/>
            </p:cNvSpPr>
            <p:nvPr/>
          </p:nvSpPr>
          <p:spPr bwMode="auto">
            <a:xfrm>
              <a:off x="1920" y="273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2448" y="3168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62" name="Rectangle 50"/>
            <p:cNvSpPr>
              <a:spLocks noChangeArrowheads="1"/>
            </p:cNvSpPr>
            <p:nvPr/>
          </p:nvSpPr>
          <p:spPr bwMode="auto">
            <a:xfrm>
              <a:off x="1152" y="321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1152" y="273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64" name="Rectangle 52"/>
            <p:cNvSpPr>
              <a:spLocks noChangeArrowheads="1"/>
            </p:cNvSpPr>
            <p:nvPr/>
          </p:nvSpPr>
          <p:spPr bwMode="auto">
            <a:xfrm>
              <a:off x="528" y="321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65" name="Rectangle 53"/>
            <p:cNvSpPr>
              <a:spLocks noChangeArrowheads="1"/>
            </p:cNvSpPr>
            <p:nvPr/>
          </p:nvSpPr>
          <p:spPr bwMode="auto">
            <a:xfrm>
              <a:off x="1872" y="321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66" name="Rectangle 54"/>
            <p:cNvSpPr>
              <a:spLocks noChangeArrowheads="1"/>
            </p:cNvSpPr>
            <p:nvPr/>
          </p:nvSpPr>
          <p:spPr bwMode="auto">
            <a:xfrm>
              <a:off x="3216" y="3168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67" name="Rectangle 55"/>
            <p:cNvSpPr>
              <a:spLocks noChangeArrowheads="1"/>
            </p:cNvSpPr>
            <p:nvPr/>
          </p:nvSpPr>
          <p:spPr bwMode="auto">
            <a:xfrm>
              <a:off x="3648" y="2736"/>
              <a:ext cx="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59321" y="2191817"/>
            <a:ext cx="885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需要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位二进制，编码依次为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000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001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010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011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100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101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59321" y="280104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用二叉树表示编码过程：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99024" y="5519564"/>
            <a:ext cx="6149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                   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        </a:t>
            </a:r>
            <a:r>
              <a:rPr lang="en-US" altLang="zh-CN" sz="2400" b="1" dirty="0" smtClean="0"/>
              <a:t>6</a:t>
            </a:r>
            <a:r>
              <a:rPr lang="zh-CN" altLang="en-US" sz="2400" b="1" dirty="0" smtClean="0"/>
              <a:t>                    </a:t>
            </a:r>
            <a:r>
              <a:rPr lang="en-US" altLang="zh-CN" sz="2400" b="1" dirty="0" smtClean="0"/>
              <a:t>8</a:t>
            </a:r>
            <a:r>
              <a:rPr lang="zh-CN" altLang="en-US" sz="2400" b="1" dirty="0" smtClean="0"/>
              <a:t>       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                   </a:t>
            </a:r>
            <a:r>
              <a:rPr lang="en-US" altLang="zh-CN" sz="2400" b="1" dirty="0" smtClean="0"/>
              <a:t>2</a:t>
            </a:r>
            <a:endParaRPr lang="zh-CN" altLang="en-US" sz="2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251520" y="54919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字符出现频率：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9922" y="6064050"/>
            <a:ext cx="575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编码总长度：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L=3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(4+2+6+8+3+2)=75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26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251520" y="980728"/>
            <a:ext cx="8208912" cy="948349"/>
            <a:chOff x="179512" y="964527"/>
            <a:chExt cx="8208912" cy="948349"/>
          </a:xfrm>
        </p:grpSpPr>
        <p:sp>
          <p:nvSpPr>
            <p:cNvPr id="11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7405" y="964527"/>
              <a:ext cx="7491019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如何减少编码长度？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82525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99592" y="1377345"/>
              <a:ext cx="723395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用变长编码，频率高的用短码，频率低的用长码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59321" y="219181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需要无前缀编码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59321" y="280104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用哈夫曼树进行编码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0465" y="6237312"/>
            <a:ext cx="71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编码总长度：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L=4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2+6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2+3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3+2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4+2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4+8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2=61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3" name="组合 67"/>
          <p:cNvGrpSpPr/>
          <p:nvPr/>
        </p:nvGrpSpPr>
        <p:grpSpPr>
          <a:xfrm>
            <a:off x="4607803" y="1844824"/>
            <a:ext cx="4313238" cy="4389437"/>
            <a:chOff x="762000" y="319088"/>
            <a:chExt cx="4313238" cy="4389437"/>
          </a:xfrm>
        </p:grpSpPr>
        <p:sp>
          <p:nvSpPr>
            <p:cNvPr id="74" name="Freeform 3"/>
            <p:cNvSpPr>
              <a:spLocks/>
            </p:cNvSpPr>
            <p:nvPr/>
          </p:nvSpPr>
          <p:spPr bwMode="auto">
            <a:xfrm>
              <a:off x="3719513" y="1385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4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4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3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3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4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4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3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3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3795713" y="3290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3"/>
                </a:cxn>
                <a:cxn ang="0">
                  <a:pos x="149" y="4"/>
                </a:cxn>
                <a:cxn ang="0">
                  <a:pos x="126" y="0"/>
                </a:cxn>
                <a:cxn ang="0">
                  <a:pos x="103" y="0"/>
                </a:cxn>
                <a:cxn ang="0">
                  <a:pos x="80" y="4"/>
                </a:cxn>
                <a:cxn ang="0">
                  <a:pos x="60" y="13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2"/>
                </a:cxn>
                <a:cxn ang="0">
                  <a:pos x="1" y="126"/>
                </a:cxn>
                <a:cxn ang="0">
                  <a:pos x="5" y="148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2"/>
                </a:cxn>
                <a:cxn ang="0">
                  <a:pos x="60" y="215"/>
                </a:cxn>
                <a:cxn ang="0">
                  <a:pos x="80" y="223"/>
                </a:cxn>
                <a:cxn ang="0">
                  <a:pos x="103" y="228"/>
                </a:cxn>
                <a:cxn ang="0">
                  <a:pos x="126" y="228"/>
                </a:cxn>
                <a:cxn ang="0">
                  <a:pos x="149" y="223"/>
                </a:cxn>
                <a:cxn ang="0">
                  <a:pos x="169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79" y="19"/>
                  </a:lnTo>
                  <a:lnTo>
                    <a:pt x="169" y="13"/>
                  </a:lnTo>
                  <a:lnTo>
                    <a:pt x="159" y="9"/>
                  </a:lnTo>
                  <a:lnTo>
                    <a:pt x="149" y="4"/>
                  </a:lnTo>
                  <a:lnTo>
                    <a:pt x="138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2" y="2"/>
                  </a:lnTo>
                  <a:lnTo>
                    <a:pt x="80" y="4"/>
                  </a:lnTo>
                  <a:lnTo>
                    <a:pt x="70" y="9"/>
                  </a:lnTo>
                  <a:lnTo>
                    <a:pt x="60" y="13"/>
                  </a:lnTo>
                  <a:lnTo>
                    <a:pt x="50" y="19"/>
                  </a:lnTo>
                  <a:lnTo>
                    <a:pt x="41" y="26"/>
                  </a:lnTo>
                  <a:lnTo>
                    <a:pt x="34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2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8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4" y="195"/>
                  </a:lnTo>
                  <a:lnTo>
                    <a:pt x="41" y="202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19"/>
                  </a:lnTo>
                  <a:lnTo>
                    <a:pt x="80" y="223"/>
                  </a:lnTo>
                  <a:lnTo>
                    <a:pt x="92" y="226"/>
                  </a:lnTo>
                  <a:lnTo>
                    <a:pt x="103" y="228"/>
                  </a:lnTo>
                  <a:lnTo>
                    <a:pt x="115" y="229"/>
                  </a:lnTo>
                  <a:lnTo>
                    <a:pt x="126" y="228"/>
                  </a:lnTo>
                  <a:lnTo>
                    <a:pt x="138" y="226"/>
                  </a:lnTo>
                  <a:lnTo>
                    <a:pt x="149" y="223"/>
                  </a:lnTo>
                  <a:lnTo>
                    <a:pt x="159" y="219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/>
            </p:cNvSpPr>
            <p:nvPr/>
          </p:nvSpPr>
          <p:spPr bwMode="auto">
            <a:xfrm>
              <a:off x="2424113" y="31908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4"/>
                </a:cxn>
                <a:cxn ang="0">
                  <a:pos x="149" y="6"/>
                </a:cxn>
                <a:cxn ang="0">
                  <a:pos x="126" y="1"/>
                </a:cxn>
                <a:cxn ang="0">
                  <a:pos x="103" y="1"/>
                </a:cxn>
                <a:cxn ang="0">
                  <a:pos x="80" y="6"/>
                </a:cxn>
                <a:cxn ang="0">
                  <a:pos x="60" y="14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3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4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4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1"/>
                  </a:lnTo>
                  <a:lnTo>
                    <a:pt x="115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4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4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7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6"/>
                  </a:lnTo>
                  <a:lnTo>
                    <a:pt x="41" y="203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6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6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3"/>
                  </a:lnTo>
                  <a:lnTo>
                    <a:pt x="197" y="196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7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 flipH="1">
              <a:off x="1738313" y="623888"/>
              <a:ext cx="685800" cy="8382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9"/>
            <p:cNvSpPr>
              <a:spLocks noChangeShapeType="1"/>
            </p:cNvSpPr>
            <p:nvPr/>
          </p:nvSpPr>
          <p:spPr bwMode="auto">
            <a:xfrm>
              <a:off x="2805113" y="547688"/>
              <a:ext cx="990600" cy="8382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3033713" y="230028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12"/>
            <p:cNvSpPr>
              <a:spLocks noChangeShapeType="1"/>
            </p:cNvSpPr>
            <p:nvPr/>
          </p:nvSpPr>
          <p:spPr bwMode="auto">
            <a:xfrm flipH="1">
              <a:off x="3338513" y="3595688"/>
              <a:ext cx="488950" cy="45561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2347913" y="32146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2347913" y="32146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auto">
            <a:xfrm>
              <a:off x="2473550" y="3265488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E</a:t>
              </a:r>
              <a:endParaRPr lang="en-US" altLang="zh-CN" b="1" dirty="0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4421188" y="4052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4421188" y="4052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Rectangle 18"/>
            <p:cNvSpPr>
              <a:spLocks noChangeArrowheads="1"/>
            </p:cNvSpPr>
            <p:nvPr/>
          </p:nvSpPr>
          <p:spPr bwMode="auto">
            <a:xfrm>
              <a:off x="4561339" y="4103688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F</a:t>
              </a:r>
              <a:endParaRPr lang="en-US" altLang="zh-CN" b="1" dirty="0"/>
            </a:p>
          </p:txBody>
        </p:sp>
        <p:sp>
          <p:nvSpPr>
            <p:cNvPr id="87" name="Line 19"/>
            <p:cNvSpPr>
              <a:spLocks noChangeShapeType="1"/>
            </p:cNvSpPr>
            <p:nvPr/>
          </p:nvSpPr>
          <p:spPr bwMode="auto">
            <a:xfrm flipH="1">
              <a:off x="3262313" y="1690688"/>
              <a:ext cx="533400" cy="6096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20"/>
            <p:cNvSpPr>
              <a:spLocks noChangeShapeType="1"/>
            </p:cNvSpPr>
            <p:nvPr/>
          </p:nvSpPr>
          <p:spPr bwMode="auto">
            <a:xfrm>
              <a:off x="4100513" y="1690688"/>
              <a:ext cx="685800" cy="6858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21"/>
            <p:cNvSpPr>
              <a:spLocks/>
            </p:cNvSpPr>
            <p:nvPr/>
          </p:nvSpPr>
          <p:spPr bwMode="auto">
            <a:xfrm>
              <a:off x="1509713" y="146843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1509713" y="146843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Line 24"/>
            <p:cNvSpPr>
              <a:spLocks noChangeShapeType="1"/>
            </p:cNvSpPr>
            <p:nvPr/>
          </p:nvSpPr>
          <p:spPr bwMode="auto">
            <a:xfrm>
              <a:off x="3338513" y="2605088"/>
              <a:ext cx="609600" cy="6858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25"/>
            <p:cNvSpPr>
              <a:spLocks/>
            </p:cNvSpPr>
            <p:nvPr/>
          </p:nvSpPr>
          <p:spPr bwMode="auto">
            <a:xfrm>
              <a:off x="2195513" y="22240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26"/>
            <p:cNvSpPr>
              <a:spLocks/>
            </p:cNvSpPr>
            <p:nvPr/>
          </p:nvSpPr>
          <p:spPr bwMode="auto">
            <a:xfrm>
              <a:off x="2195513" y="22240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Rectangle 27"/>
            <p:cNvSpPr>
              <a:spLocks noChangeArrowheads="1"/>
            </p:cNvSpPr>
            <p:nvPr/>
          </p:nvSpPr>
          <p:spPr bwMode="auto">
            <a:xfrm>
              <a:off x="2321150" y="2274888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C</a:t>
              </a:r>
              <a:endParaRPr lang="en-US" altLang="zh-CN" b="1" dirty="0"/>
            </a:p>
          </p:txBody>
        </p:sp>
        <p:sp>
          <p:nvSpPr>
            <p:cNvPr id="95" name="Freeform 28"/>
            <p:cNvSpPr>
              <a:spLocks/>
            </p:cNvSpPr>
            <p:nvPr/>
          </p:nvSpPr>
          <p:spPr bwMode="auto">
            <a:xfrm>
              <a:off x="4710113" y="23764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29"/>
            <p:cNvSpPr>
              <a:spLocks/>
            </p:cNvSpPr>
            <p:nvPr/>
          </p:nvSpPr>
          <p:spPr bwMode="auto">
            <a:xfrm>
              <a:off x="4710113" y="23764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Rectangle 30"/>
            <p:cNvSpPr>
              <a:spLocks noChangeArrowheads="1"/>
            </p:cNvSpPr>
            <p:nvPr/>
          </p:nvSpPr>
          <p:spPr bwMode="auto">
            <a:xfrm>
              <a:off x="4844142" y="2427288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D</a:t>
              </a:r>
              <a:endParaRPr lang="en-US" altLang="zh-CN" b="1" dirty="0"/>
            </a:p>
          </p:txBody>
        </p:sp>
        <p:sp>
          <p:nvSpPr>
            <p:cNvPr id="98" name="Line 31"/>
            <p:cNvSpPr>
              <a:spLocks noChangeShapeType="1"/>
            </p:cNvSpPr>
            <p:nvPr/>
          </p:nvSpPr>
          <p:spPr bwMode="auto">
            <a:xfrm flipH="1">
              <a:off x="2500313" y="2605088"/>
              <a:ext cx="609600" cy="6096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32"/>
            <p:cNvSpPr>
              <a:spLocks noChangeShapeType="1"/>
            </p:cNvSpPr>
            <p:nvPr/>
          </p:nvSpPr>
          <p:spPr bwMode="auto">
            <a:xfrm>
              <a:off x="4100513" y="3595688"/>
              <a:ext cx="466725" cy="4746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762000" y="2203450"/>
              <a:ext cx="365125" cy="363538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35"/>
            <p:cNvSpPr>
              <a:spLocks/>
            </p:cNvSpPr>
            <p:nvPr/>
          </p:nvSpPr>
          <p:spPr bwMode="auto">
            <a:xfrm>
              <a:off x="762000" y="2203450"/>
              <a:ext cx="365125" cy="363538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Rectangle 36"/>
            <p:cNvSpPr>
              <a:spLocks noChangeArrowheads="1"/>
            </p:cNvSpPr>
            <p:nvPr/>
          </p:nvSpPr>
          <p:spPr bwMode="auto">
            <a:xfrm>
              <a:off x="902151" y="2254250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A</a:t>
              </a:r>
              <a:endParaRPr lang="en-US" altLang="zh-CN" b="1" dirty="0"/>
            </a:p>
          </p:txBody>
        </p:sp>
        <p:sp>
          <p:nvSpPr>
            <p:cNvPr id="103" name="Freeform 37"/>
            <p:cNvSpPr>
              <a:spLocks/>
            </p:cNvSpPr>
            <p:nvPr/>
          </p:nvSpPr>
          <p:spPr bwMode="auto">
            <a:xfrm>
              <a:off x="3109913" y="4052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3109913" y="4052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Rectangle 39"/>
            <p:cNvSpPr>
              <a:spLocks noChangeArrowheads="1"/>
            </p:cNvSpPr>
            <p:nvPr/>
          </p:nvSpPr>
          <p:spPr bwMode="auto">
            <a:xfrm>
              <a:off x="3221036" y="4103688"/>
              <a:ext cx="117019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B</a:t>
              </a:r>
              <a:endParaRPr lang="en-US" altLang="zh-CN" b="1" dirty="0"/>
            </a:p>
          </p:txBody>
        </p:sp>
        <p:sp>
          <p:nvSpPr>
            <p:cNvPr id="106" name="Line 40"/>
            <p:cNvSpPr>
              <a:spLocks noChangeShapeType="1"/>
            </p:cNvSpPr>
            <p:nvPr/>
          </p:nvSpPr>
          <p:spPr bwMode="auto">
            <a:xfrm flipH="1">
              <a:off x="1065213" y="1766888"/>
              <a:ext cx="463550" cy="4794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>
              <a:off x="1803400" y="1787525"/>
              <a:ext cx="466725" cy="47466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Rectangle 42"/>
            <p:cNvSpPr>
              <a:spLocks noChangeArrowheads="1"/>
            </p:cNvSpPr>
            <p:nvPr/>
          </p:nvSpPr>
          <p:spPr bwMode="auto">
            <a:xfrm>
              <a:off x="1890713" y="7762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09" name="Rectangle 43"/>
            <p:cNvSpPr>
              <a:spLocks noChangeArrowheads="1"/>
            </p:cNvSpPr>
            <p:nvPr/>
          </p:nvSpPr>
          <p:spPr bwMode="auto">
            <a:xfrm>
              <a:off x="3338513" y="623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10" name="Rectangle 44"/>
            <p:cNvSpPr>
              <a:spLocks noChangeArrowheads="1"/>
            </p:cNvSpPr>
            <p:nvPr/>
          </p:nvSpPr>
          <p:spPr bwMode="auto">
            <a:xfrm>
              <a:off x="45577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11" name="Rectangle 45"/>
            <p:cNvSpPr>
              <a:spLocks noChangeArrowheads="1"/>
            </p:cNvSpPr>
            <p:nvPr/>
          </p:nvSpPr>
          <p:spPr bwMode="auto">
            <a:xfrm>
              <a:off x="3643313" y="2605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12" name="Rectangle 46"/>
            <p:cNvSpPr>
              <a:spLocks noChangeArrowheads="1"/>
            </p:cNvSpPr>
            <p:nvPr/>
          </p:nvSpPr>
          <p:spPr bwMode="auto">
            <a:xfrm>
              <a:off x="4329113" y="3595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13" name="Rectangle 47"/>
            <p:cNvSpPr>
              <a:spLocks noChangeArrowheads="1"/>
            </p:cNvSpPr>
            <p:nvPr/>
          </p:nvSpPr>
          <p:spPr bwMode="auto">
            <a:xfrm>
              <a:off x="21193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14" name="Rectangle 48"/>
            <p:cNvSpPr>
              <a:spLocks noChangeArrowheads="1"/>
            </p:cNvSpPr>
            <p:nvPr/>
          </p:nvSpPr>
          <p:spPr bwMode="auto">
            <a:xfrm>
              <a:off x="2576513" y="27574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15" name="Rectangle 49"/>
            <p:cNvSpPr>
              <a:spLocks noChangeArrowheads="1"/>
            </p:cNvSpPr>
            <p:nvPr/>
          </p:nvSpPr>
          <p:spPr bwMode="auto">
            <a:xfrm>
              <a:off x="11287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 dirty="0"/>
            </a:p>
          </p:txBody>
        </p:sp>
        <p:sp>
          <p:nvSpPr>
            <p:cNvPr id="116" name="Rectangle 50"/>
            <p:cNvSpPr>
              <a:spLocks noChangeArrowheads="1"/>
            </p:cNvSpPr>
            <p:nvPr/>
          </p:nvSpPr>
          <p:spPr bwMode="auto">
            <a:xfrm>
              <a:off x="3490913" y="3595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17" name="Rectangle 51"/>
            <p:cNvSpPr>
              <a:spLocks noChangeArrowheads="1"/>
            </p:cNvSpPr>
            <p:nvPr/>
          </p:nvSpPr>
          <p:spPr bwMode="auto">
            <a:xfrm>
              <a:off x="3262313" y="1843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18" name="Rectangle 59"/>
            <p:cNvSpPr>
              <a:spLocks noChangeArrowheads="1"/>
            </p:cNvSpPr>
            <p:nvPr/>
          </p:nvSpPr>
          <p:spPr bwMode="auto">
            <a:xfrm>
              <a:off x="3910013" y="3290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4</a:t>
              </a:r>
              <a:endParaRPr lang="en-US" altLang="zh-CN" b="1"/>
            </a:p>
          </p:txBody>
        </p:sp>
        <p:sp>
          <p:nvSpPr>
            <p:cNvPr id="119" name="Rectangle 60"/>
            <p:cNvSpPr>
              <a:spLocks noChangeArrowheads="1"/>
            </p:cNvSpPr>
            <p:nvPr/>
          </p:nvSpPr>
          <p:spPr bwMode="auto">
            <a:xfrm>
              <a:off x="3186113" y="2330450"/>
              <a:ext cx="1143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7</a:t>
              </a:r>
              <a:endParaRPr lang="en-US" altLang="zh-CN" b="1"/>
            </a:p>
          </p:txBody>
        </p:sp>
        <p:sp>
          <p:nvSpPr>
            <p:cNvPr id="120" name="Rectangle 61"/>
            <p:cNvSpPr>
              <a:spLocks noChangeArrowheads="1"/>
            </p:cNvSpPr>
            <p:nvPr/>
          </p:nvSpPr>
          <p:spPr bwMode="auto">
            <a:xfrm>
              <a:off x="3795713" y="14160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15</a:t>
              </a:r>
              <a:endParaRPr lang="en-US" altLang="zh-CN" b="1"/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2500313" y="3492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25</a:t>
              </a:r>
              <a:endParaRPr lang="en-US" altLang="zh-CN" b="1"/>
            </a:p>
          </p:txBody>
        </p:sp>
        <p:sp>
          <p:nvSpPr>
            <p:cNvPr id="122" name="Rectangle 63"/>
            <p:cNvSpPr>
              <a:spLocks noChangeArrowheads="1"/>
            </p:cNvSpPr>
            <p:nvPr/>
          </p:nvSpPr>
          <p:spPr bwMode="auto">
            <a:xfrm>
              <a:off x="1585913" y="14922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10</a:t>
              </a:r>
              <a:endParaRPr lang="en-US" altLang="zh-CN" b="1"/>
            </a:p>
          </p:txBody>
        </p:sp>
        <p:sp>
          <p:nvSpPr>
            <p:cNvPr id="123" name="Rectangle 64"/>
            <p:cNvSpPr>
              <a:spLocks noChangeArrowheads="1"/>
            </p:cNvSpPr>
            <p:nvPr/>
          </p:nvSpPr>
          <p:spPr bwMode="auto">
            <a:xfrm>
              <a:off x="3200400" y="4433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</a:t>
              </a:r>
              <a:endParaRPr lang="en-US" altLang="zh-CN" b="1"/>
            </a:p>
          </p:txBody>
        </p:sp>
        <p:sp>
          <p:nvSpPr>
            <p:cNvPr id="124" name="Rectangle 65"/>
            <p:cNvSpPr>
              <a:spLocks noChangeArrowheads="1"/>
            </p:cNvSpPr>
            <p:nvPr/>
          </p:nvSpPr>
          <p:spPr bwMode="auto">
            <a:xfrm>
              <a:off x="4572000" y="4433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</a:t>
              </a:r>
              <a:endParaRPr lang="en-US" altLang="zh-CN" b="1"/>
            </a:p>
          </p:txBody>
        </p:sp>
        <p:sp>
          <p:nvSpPr>
            <p:cNvPr id="125" name="Rectangle 66"/>
            <p:cNvSpPr>
              <a:spLocks noChangeArrowheads="1"/>
            </p:cNvSpPr>
            <p:nvPr/>
          </p:nvSpPr>
          <p:spPr bwMode="auto">
            <a:xfrm>
              <a:off x="2438400" y="3595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3</a:t>
              </a:r>
              <a:endParaRPr lang="en-US" altLang="zh-CN" b="1"/>
            </a:p>
          </p:txBody>
        </p:sp>
        <p:sp>
          <p:nvSpPr>
            <p:cNvPr id="126" name="Rectangle 67"/>
            <p:cNvSpPr>
              <a:spLocks noChangeArrowheads="1"/>
            </p:cNvSpPr>
            <p:nvPr/>
          </p:nvSpPr>
          <p:spPr bwMode="auto">
            <a:xfrm>
              <a:off x="4876800" y="2833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8</a:t>
              </a:r>
              <a:endParaRPr lang="en-US" altLang="zh-CN" b="1"/>
            </a:p>
          </p:txBody>
        </p:sp>
        <p:sp>
          <p:nvSpPr>
            <p:cNvPr id="127" name="Rectangle 68"/>
            <p:cNvSpPr>
              <a:spLocks noChangeArrowheads="1"/>
            </p:cNvSpPr>
            <p:nvPr/>
          </p:nvSpPr>
          <p:spPr bwMode="auto">
            <a:xfrm>
              <a:off x="2286000" y="2605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6</a:t>
              </a:r>
              <a:endParaRPr lang="en-US" altLang="zh-CN" b="1"/>
            </a:p>
          </p:txBody>
        </p:sp>
        <p:sp>
          <p:nvSpPr>
            <p:cNvPr id="128" name="Rectangle 69"/>
            <p:cNvSpPr>
              <a:spLocks noChangeArrowheads="1"/>
            </p:cNvSpPr>
            <p:nvPr/>
          </p:nvSpPr>
          <p:spPr bwMode="auto">
            <a:xfrm>
              <a:off x="838200" y="2605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4</a:t>
              </a:r>
              <a:endParaRPr lang="en-US" altLang="zh-CN" b="1" dirty="0"/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4743"/>
              </p:ext>
            </p:extLst>
          </p:nvPr>
        </p:nvGraphicFramePr>
        <p:xfrm>
          <a:off x="830161" y="3378165"/>
          <a:ext cx="17712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36"/>
                <a:gridCol w="109951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字符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1010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E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1011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251520" y="980728"/>
            <a:ext cx="8208912" cy="948349"/>
            <a:chOff x="179512" y="964527"/>
            <a:chExt cx="8208912" cy="948349"/>
          </a:xfrm>
        </p:grpSpPr>
        <p:sp>
          <p:nvSpPr>
            <p:cNvPr id="11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 smtClean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97405" y="964527"/>
              <a:ext cx="7491019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如何减少编码长度？</a:t>
              </a:r>
              <a:endParaRPr lang="zh-CN" altLang="en-US" sz="2400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82525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899592" y="1377345"/>
              <a:ext cx="7233959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用变长编码，频率高的用短码，频率低的用长码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50893" y="20899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哈夫曼树进行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编码结果不唯一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50465" y="6237312"/>
            <a:ext cx="71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编码总长度：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L=2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3+2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3+6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2+3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3+4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3+8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2=61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9525"/>
              </p:ext>
            </p:extLst>
          </p:nvPr>
        </p:nvGraphicFramePr>
        <p:xfrm>
          <a:off x="830161" y="3378165"/>
          <a:ext cx="17712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36"/>
                <a:gridCol w="109951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字符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000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E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001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0" name="组合 65"/>
          <p:cNvGrpSpPr/>
          <p:nvPr/>
        </p:nvGrpSpPr>
        <p:grpSpPr>
          <a:xfrm>
            <a:off x="3734955" y="1956952"/>
            <a:ext cx="4999038" cy="3643312"/>
            <a:chOff x="914400" y="319088"/>
            <a:chExt cx="4999038" cy="3643312"/>
          </a:xfrm>
        </p:grpSpPr>
        <p:sp>
          <p:nvSpPr>
            <p:cNvPr id="71" name="Freeform 3"/>
            <p:cNvSpPr>
              <a:spLocks/>
            </p:cNvSpPr>
            <p:nvPr/>
          </p:nvSpPr>
          <p:spPr bwMode="auto">
            <a:xfrm>
              <a:off x="4557713" y="1385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4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4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3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3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4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4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3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3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4633913" y="32908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3"/>
                </a:cxn>
                <a:cxn ang="0">
                  <a:pos x="149" y="4"/>
                </a:cxn>
                <a:cxn ang="0">
                  <a:pos x="126" y="0"/>
                </a:cxn>
                <a:cxn ang="0">
                  <a:pos x="103" y="0"/>
                </a:cxn>
                <a:cxn ang="0">
                  <a:pos x="80" y="4"/>
                </a:cxn>
                <a:cxn ang="0">
                  <a:pos x="60" y="13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2"/>
                </a:cxn>
                <a:cxn ang="0">
                  <a:pos x="1" y="126"/>
                </a:cxn>
                <a:cxn ang="0">
                  <a:pos x="5" y="148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2"/>
                </a:cxn>
                <a:cxn ang="0">
                  <a:pos x="60" y="215"/>
                </a:cxn>
                <a:cxn ang="0">
                  <a:pos x="80" y="223"/>
                </a:cxn>
                <a:cxn ang="0">
                  <a:pos x="103" y="228"/>
                </a:cxn>
                <a:cxn ang="0">
                  <a:pos x="126" y="228"/>
                </a:cxn>
                <a:cxn ang="0">
                  <a:pos x="149" y="223"/>
                </a:cxn>
                <a:cxn ang="0">
                  <a:pos x="169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79" y="19"/>
                  </a:lnTo>
                  <a:lnTo>
                    <a:pt x="169" y="13"/>
                  </a:lnTo>
                  <a:lnTo>
                    <a:pt x="159" y="9"/>
                  </a:lnTo>
                  <a:lnTo>
                    <a:pt x="149" y="4"/>
                  </a:lnTo>
                  <a:lnTo>
                    <a:pt x="138" y="2"/>
                  </a:lnTo>
                  <a:lnTo>
                    <a:pt x="126" y="0"/>
                  </a:lnTo>
                  <a:lnTo>
                    <a:pt x="115" y="0"/>
                  </a:lnTo>
                  <a:lnTo>
                    <a:pt x="103" y="0"/>
                  </a:lnTo>
                  <a:lnTo>
                    <a:pt x="92" y="2"/>
                  </a:lnTo>
                  <a:lnTo>
                    <a:pt x="80" y="4"/>
                  </a:lnTo>
                  <a:lnTo>
                    <a:pt x="70" y="9"/>
                  </a:lnTo>
                  <a:lnTo>
                    <a:pt x="60" y="13"/>
                  </a:lnTo>
                  <a:lnTo>
                    <a:pt x="50" y="19"/>
                  </a:lnTo>
                  <a:lnTo>
                    <a:pt x="41" y="26"/>
                  </a:lnTo>
                  <a:lnTo>
                    <a:pt x="34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2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8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4" y="195"/>
                  </a:lnTo>
                  <a:lnTo>
                    <a:pt x="41" y="202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19"/>
                  </a:lnTo>
                  <a:lnTo>
                    <a:pt x="80" y="223"/>
                  </a:lnTo>
                  <a:lnTo>
                    <a:pt x="92" y="226"/>
                  </a:lnTo>
                  <a:lnTo>
                    <a:pt x="103" y="228"/>
                  </a:lnTo>
                  <a:lnTo>
                    <a:pt x="115" y="229"/>
                  </a:lnTo>
                  <a:lnTo>
                    <a:pt x="126" y="228"/>
                  </a:lnTo>
                  <a:lnTo>
                    <a:pt x="138" y="226"/>
                  </a:lnTo>
                  <a:lnTo>
                    <a:pt x="149" y="223"/>
                  </a:lnTo>
                  <a:lnTo>
                    <a:pt x="159" y="219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7"/>
            <p:cNvSpPr>
              <a:spLocks/>
            </p:cNvSpPr>
            <p:nvPr/>
          </p:nvSpPr>
          <p:spPr bwMode="auto">
            <a:xfrm>
              <a:off x="3262313" y="31908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0"/>
                </a:cxn>
                <a:cxn ang="0">
                  <a:pos x="215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4"/>
                </a:cxn>
                <a:cxn ang="0">
                  <a:pos x="149" y="6"/>
                </a:cxn>
                <a:cxn ang="0">
                  <a:pos x="126" y="1"/>
                </a:cxn>
                <a:cxn ang="0">
                  <a:pos x="103" y="1"/>
                </a:cxn>
                <a:cxn ang="0">
                  <a:pos x="80" y="6"/>
                </a:cxn>
                <a:cxn ang="0">
                  <a:pos x="60" y="14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0"/>
                </a:cxn>
                <a:cxn ang="0">
                  <a:pos x="5" y="80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3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3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0"/>
                  </a:lnTo>
                  <a:lnTo>
                    <a:pt x="221" y="70"/>
                  </a:lnTo>
                  <a:lnTo>
                    <a:pt x="215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4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4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1"/>
                  </a:lnTo>
                  <a:lnTo>
                    <a:pt x="115" y="0"/>
                  </a:lnTo>
                  <a:lnTo>
                    <a:pt x="103" y="1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4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4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0"/>
                  </a:lnTo>
                  <a:lnTo>
                    <a:pt x="8" y="70"/>
                  </a:lnTo>
                  <a:lnTo>
                    <a:pt x="5" y="80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7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6"/>
                  </a:lnTo>
                  <a:lnTo>
                    <a:pt x="41" y="203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6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6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3"/>
                  </a:lnTo>
                  <a:lnTo>
                    <a:pt x="197" y="196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7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8"/>
            <p:cNvSpPr>
              <a:spLocks noChangeShapeType="1"/>
            </p:cNvSpPr>
            <p:nvPr/>
          </p:nvSpPr>
          <p:spPr bwMode="auto">
            <a:xfrm flipH="1">
              <a:off x="2576513" y="623888"/>
              <a:ext cx="685800" cy="8382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9"/>
            <p:cNvSpPr>
              <a:spLocks noChangeShapeType="1"/>
            </p:cNvSpPr>
            <p:nvPr/>
          </p:nvSpPr>
          <p:spPr bwMode="auto">
            <a:xfrm>
              <a:off x="3643313" y="547688"/>
              <a:ext cx="990600" cy="8382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11"/>
            <p:cNvSpPr>
              <a:spLocks/>
            </p:cNvSpPr>
            <p:nvPr/>
          </p:nvSpPr>
          <p:spPr bwMode="auto">
            <a:xfrm>
              <a:off x="3871913" y="230028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12"/>
            <p:cNvSpPr>
              <a:spLocks noChangeShapeType="1"/>
            </p:cNvSpPr>
            <p:nvPr/>
          </p:nvSpPr>
          <p:spPr bwMode="auto">
            <a:xfrm flipH="1">
              <a:off x="1143000" y="2514600"/>
              <a:ext cx="488950" cy="45561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13"/>
            <p:cNvSpPr>
              <a:spLocks/>
            </p:cNvSpPr>
            <p:nvPr/>
          </p:nvSpPr>
          <p:spPr bwMode="auto">
            <a:xfrm>
              <a:off x="3186113" y="32146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14"/>
            <p:cNvSpPr>
              <a:spLocks/>
            </p:cNvSpPr>
            <p:nvPr/>
          </p:nvSpPr>
          <p:spPr bwMode="auto">
            <a:xfrm>
              <a:off x="3186113" y="32146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Rectangle 15"/>
            <p:cNvSpPr>
              <a:spLocks noChangeArrowheads="1"/>
            </p:cNvSpPr>
            <p:nvPr/>
          </p:nvSpPr>
          <p:spPr bwMode="auto">
            <a:xfrm>
              <a:off x="3311981" y="3265488"/>
              <a:ext cx="1170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E</a:t>
              </a:r>
              <a:endParaRPr lang="en-US" altLang="zh-CN" b="1" dirty="0"/>
            </a:p>
          </p:txBody>
        </p:sp>
        <p:sp>
          <p:nvSpPr>
            <p:cNvPr id="138" name="Freeform 16"/>
            <p:cNvSpPr>
              <a:spLocks/>
            </p:cNvSpPr>
            <p:nvPr/>
          </p:nvSpPr>
          <p:spPr bwMode="auto">
            <a:xfrm>
              <a:off x="2225675" y="2971800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17"/>
            <p:cNvSpPr>
              <a:spLocks/>
            </p:cNvSpPr>
            <p:nvPr/>
          </p:nvSpPr>
          <p:spPr bwMode="auto">
            <a:xfrm>
              <a:off x="2225675" y="2971800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Rectangle 18"/>
            <p:cNvSpPr>
              <a:spLocks noChangeArrowheads="1"/>
            </p:cNvSpPr>
            <p:nvPr/>
          </p:nvSpPr>
          <p:spPr bwMode="auto">
            <a:xfrm>
              <a:off x="2362200" y="3022600"/>
              <a:ext cx="1170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F</a:t>
              </a:r>
              <a:endParaRPr lang="en-US" altLang="zh-CN" b="1" dirty="0"/>
            </a:p>
          </p:txBody>
        </p:sp>
        <p:sp>
          <p:nvSpPr>
            <p:cNvPr id="141" name="Line 19"/>
            <p:cNvSpPr>
              <a:spLocks noChangeShapeType="1"/>
            </p:cNvSpPr>
            <p:nvPr/>
          </p:nvSpPr>
          <p:spPr bwMode="auto">
            <a:xfrm flipH="1">
              <a:off x="4100513" y="1690688"/>
              <a:ext cx="533400" cy="6096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20"/>
            <p:cNvSpPr>
              <a:spLocks noChangeShapeType="1"/>
            </p:cNvSpPr>
            <p:nvPr/>
          </p:nvSpPr>
          <p:spPr bwMode="auto">
            <a:xfrm>
              <a:off x="4938713" y="1690688"/>
              <a:ext cx="685800" cy="6858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21"/>
            <p:cNvSpPr>
              <a:spLocks/>
            </p:cNvSpPr>
            <p:nvPr/>
          </p:nvSpPr>
          <p:spPr bwMode="auto">
            <a:xfrm>
              <a:off x="2347913" y="146843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22"/>
            <p:cNvSpPr>
              <a:spLocks/>
            </p:cNvSpPr>
            <p:nvPr/>
          </p:nvSpPr>
          <p:spPr bwMode="auto">
            <a:xfrm>
              <a:off x="2347913" y="1468438"/>
              <a:ext cx="365125" cy="363537"/>
            </a:xfrm>
            <a:custGeom>
              <a:avLst/>
              <a:gdLst/>
              <a:ahLst/>
              <a:cxnLst>
                <a:cxn ang="0">
                  <a:pos x="230" y="103"/>
                </a:cxn>
                <a:cxn ang="0">
                  <a:pos x="225" y="81"/>
                </a:cxn>
                <a:cxn ang="0">
                  <a:pos x="215" y="61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69" y="15"/>
                </a:cxn>
                <a:cxn ang="0">
                  <a:pos x="149" y="6"/>
                </a:cxn>
                <a:cxn ang="0">
                  <a:pos x="126" y="2"/>
                </a:cxn>
                <a:cxn ang="0">
                  <a:pos x="103" y="2"/>
                </a:cxn>
                <a:cxn ang="0">
                  <a:pos x="80" y="6"/>
                </a:cxn>
                <a:cxn ang="0">
                  <a:pos x="60" y="15"/>
                </a:cxn>
                <a:cxn ang="0">
                  <a:pos x="41" y="26"/>
                </a:cxn>
                <a:cxn ang="0">
                  <a:pos x="26" y="42"/>
                </a:cxn>
                <a:cxn ang="0">
                  <a:pos x="14" y="61"/>
                </a:cxn>
                <a:cxn ang="0">
                  <a:pos x="5" y="81"/>
                </a:cxn>
                <a:cxn ang="0">
                  <a:pos x="1" y="103"/>
                </a:cxn>
                <a:cxn ang="0">
                  <a:pos x="1" y="126"/>
                </a:cxn>
                <a:cxn ang="0">
                  <a:pos x="5" y="149"/>
                </a:cxn>
                <a:cxn ang="0">
                  <a:pos x="14" y="169"/>
                </a:cxn>
                <a:cxn ang="0">
                  <a:pos x="26" y="188"/>
                </a:cxn>
                <a:cxn ang="0">
                  <a:pos x="41" y="204"/>
                </a:cxn>
                <a:cxn ang="0">
                  <a:pos x="60" y="215"/>
                </a:cxn>
                <a:cxn ang="0">
                  <a:pos x="80" y="225"/>
                </a:cxn>
                <a:cxn ang="0">
                  <a:pos x="103" y="229"/>
                </a:cxn>
                <a:cxn ang="0">
                  <a:pos x="126" y="229"/>
                </a:cxn>
                <a:cxn ang="0">
                  <a:pos x="149" y="225"/>
                </a:cxn>
                <a:cxn ang="0">
                  <a:pos x="169" y="215"/>
                </a:cxn>
                <a:cxn ang="0">
                  <a:pos x="188" y="204"/>
                </a:cxn>
                <a:cxn ang="0">
                  <a:pos x="204" y="188"/>
                </a:cxn>
                <a:cxn ang="0">
                  <a:pos x="215" y="169"/>
                </a:cxn>
                <a:cxn ang="0">
                  <a:pos x="225" y="149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3"/>
                  </a:lnTo>
                  <a:lnTo>
                    <a:pt x="227" y="92"/>
                  </a:lnTo>
                  <a:lnTo>
                    <a:pt x="225" y="81"/>
                  </a:lnTo>
                  <a:lnTo>
                    <a:pt x="221" y="71"/>
                  </a:lnTo>
                  <a:lnTo>
                    <a:pt x="215" y="61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5"/>
                  </a:lnTo>
                  <a:lnTo>
                    <a:pt x="188" y="26"/>
                  </a:lnTo>
                  <a:lnTo>
                    <a:pt x="179" y="20"/>
                  </a:lnTo>
                  <a:lnTo>
                    <a:pt x="169" y="15"/>
                  </a:lnTo>
                  <a:lnTo>
                    <a:pt x="159" y="9"/>
                  </a:lnTo>
                  <a:lnTo>
                    <a:pt x="149" y="6"/>
                  </a:lnTo>
                  <a:lnTo>
                    <a:pt x="138" y="3"/>
                  </a:lnTo>
                  <a:lnTo>
                    <a:pt x="126" y="2"/>
                  </a:lnTo>
                  <a:lnTo>
                    <a:pt x="115" y="0"/>
                  </a:lnTo>
                  <a:lnTo>
                    <a:pt x="103" y="2"/>
                  </a:lnTo>
                  <a:lnTo>
                    <a:pt x="92" y="3"/>
                  </a:lnTo>
                  <a:lnTo>
                    <a:pt x="80" y="6"/>
                  </a:lnTo>
                  <a:lnTo>
                    <a:pt x="70" y="9"/>
                  </a:lnTo>
                  <a:lnTo>
                    <a:pt x="60" y="15"/>
                  </a:lnTo>
                  <a:lnTo>
                    <a:pt x="50" y="20"/>
                  </a:lnTo>
                  <a:lnTo>
                    <a:pt x="41" y="26"/>
                  </a:lnTo>
                  <a:lnTo>
                    <a:pt x="34" y="35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4" y="61"/>
                  </a:lnTo>
                  <a:lnTo>
                    <a:pt x="8" y="71"/>
                  </a:lnTo>
                  <a:lnTo>
                    <a:pt x="5" y="81"/>
                  </a:lnTo>
                  <a:lnTo>
                    <a:pt x="3" y="92"/>
                  </a:lnTo>
                  <a:lnTo>
                    <a:pt x="1" y="103"/>
                  </a:lnTo>
                  <a:lnTo>
                    <a:pt x="0" y="115"/>
                  </a:lnTo>
                  <a:lnTo>
                    <a:pt x="1" y="126"/>
                  </a:lnTo>
                  <a:lnTo>
                    <a:pt x="3" y="138"/>
                  </a:lnTo>
                  <a:lnTo>
                    <a:pt x="5" y="149"/>
                  </a:lnTo>
                  <a:lnTo>
                    <a:pt x="8" y="159"/>
                  </a:lnTo>
                  <a:lnTo>
                    <a:pt x="14" y="169"/>
                  </a:lnTo>
                  <a:lnTo>
                    <a:pt x="20" y="179"/>
                  </a:lnTo>
                  <a:lnTo>
                    <a:pt x="26" y="188"/>
                  </a:lnTo>
                  <a:lnTo>
                    <a:pt x="34" y="197"/>
                  </a:lnTo>
                  <a:lnTo>
                    <a:pt x="41" y="204"/>
                  </a:lnTo>
                  <a:lnTo>
                    <a:pt x="50" y="209"/>
                  </a:lnTo>
                  <a:lnTo>
                    <a:pt x="60" y="215"/>
                  </a:lnTo>
                  <a:lnTo>
                    <a:pt x="70" y="221"/>
                  </a:lnTo>
                  <a:lnTo>
                    <a:pt x="80" y="225"/>
                  </a:lnTo>
                  <a:lnTo>
                    <a:pt x="92" y="227"/>
                  </a:lnTo>
                  <a:lnTo>
                    <a:pt x="103" y="229"/>
                  </a:lnTo>
                  <a:lnTo>
                    <a:pt x="115" y="229"/>
                  </a:lnTo>
                  <a:lnTo>
                    <a:pt x="126" y="229"/>
                  </a:lnTo>
                  <a:lnTo>
                    <a:pt x="138" y="227"/>
                  </a:lnTo>
                  <a:lnTo>
                    <a:pt x="149" y="225"/>
                  </a:lnTo>
                  <a:lnTo>
                    <a:pt x="159" y="221"/>
                  </a:lnTo>
                  <a:lnTo>
                    <a:pt x="169" y="215"/>
                  </a:lnTo>
                  <a:lnTo>
                    <a:pt x="179" y="209"/>
                  </a:lnTo>
                  <a:lnTo>
                    <a:pt x="188" y="204"/>
                  </a:lnTo>
                  <a:lnTo>
                    <a:pt x="197" y="197"/>
                  </a:lnTo>
                  <a:lnTo>
                    <a:pt x="204" y="188"/>
                  </a:lnTo>
                  <a:lnTo>
                    <a:pt x="210" y="179"/>
                  </a:lnTo>
                  <a:lnTo>
                    <a:pt x="215" y="169"/>
                  </a:lnTo>
                  <a:lnTo>
                    <a:pt x="221" y="159"/>
                  </a:lnTo>
                  <a:lnTo>
                    <a:pt x="225" y="149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24"/>
            <p:cNvSpPr>
              <a:spLocks noChangeShapeType="1"/>
            </p:cNvSpPr>
            <p:nvPr/>
          </p:nvSpPr>
          <p:spPr bwMode="auto">
            <a:xfrm>
              <a:off x="4176713" y="2605088"/>
              <a:ext cx="609600" cy="6858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25"/>
            <p:cNvSpPr>
              <a:spLocks/>
            </p:cNvSpPr>
            <p:nvPr/>
          </p:nvSpPr>
          <p:spPr bwMode="auto">
            <a:xfrm>
              <a:off x="3033713" y="22240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26"/>
            <p:cNvSpPr>
              <a:spLocks/>
            </p:cNvSpPr>
            <p:nvPr/>
          </p:nvSpPr>
          <p:spPr bwMode="auto">
            <a:xfrm>
              <a:off x="3033713" y="22240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Rectangle 27"/>
            <p:cNvSpPr>
              <a:spLocks noChangeArrowheads="1"/>
            </p:cNvSpPr>
            <p:nvPr/>
          </p:nvSpPr>
          <p:spPr bwMode="auto">
            <a:xfrm>
              <a:off x="3124200" y="2274888"/>
              <a:ext cx="1170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C</a:t>
              </a:r>
              <a:endParaRPr lang="en-US" altLang="zh-CN" b="1" dirty="0"/>
            </a:p>
          </p:txBody>
        </p:sp>
        <p:sp>
          <p:nvSpPr>
            <p:cNvPr id="149" name="Freeform 28"/>
            <p:cNvSpPr>
              <a:spLocks/>
            </p:cNvSpPr>
            <p:nvPr/>
          </p:nvSpPr>
          <p:spPr bwMode="auto">
            <a:xfrm>
              <a:off x="5548313" y="23764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29"/>
            <p:cNvSpPr>
              <a:spLocks/>
            </p:cNvSpPr>
            <p:nvPr/>
          </p:nvSpPr>
          <p:spPr bwMode="auto">
            <a:xfrm>
              <a:off x="5548313" y="2376488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Rectangle 30"/>
            <p:cNvSpPr>
              <a:spLocks noChangeArrowheads="1"/>
            </p:cNvSpPr>
            <p:nvPr/>
          </p:nvSpPr>
          <p:spPr bwMode="auto">
            <a:xfrm>
              <a:off x="5674181" y="2427288"/>
              <a:ext cx="1170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D</a:t>
              </a:r>
              <a:endParaRPr lang="en-US" altLang="zh-CN" b="1" dirty="0"/>
            </a:p>
          </p:txBody>
        </p:sp>
        <p:sp>
          <p:nvSpPr>
            <p:cNvPr id="152" name="Line 31"/>
            <p:cNvSpPr>
              <a:spLocks noChangeShapeType="1"/>
            </p:cNvSpPr>
            <p:nvPr/>
          </p:nvSpPr>
          <p:spPr bwMode="auto">
            <a:xfrm flipH="1">
              <a:off x="3338513" y="2605088"/>
              <a:ext cx="609600" cy="60960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Line 32"/>
            <p:cNvSpPr>
              <a:spLocks noChangeShapeType="1"/>
            </p:cNvSpPr>
            <p:nvPr/>
          </p:nvSpPr>
          <p:spPr bwMode="auto">
            <a:xfrm>
              <a:off x="1905000" y="2514600"/>
              <a:ext cx="466725" cy="4746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34"/>
            <p:cNvSpPr>
              <a:spLocks/>
            </p:cNvSpPr>
            <p:nvPr/>
          </p:nvSpPr>
          <p:spPr bwMode="auto">
            <a:xfrm>
              <a:off x="1600200" y="2203450"/>
              <a:ext cx="365125" cy="363538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35"/>
            <p:cNvSpPr>
              <a:spLocks/>
            </p:cNvSpPr>
            <p:nvPr/>
          </p:nvSpPr>
          <p:spPr bwMode="auto">
            <a:xfrm>
              <a:off x="1600200" y="2203450"/>
              <a:ext cx="365125" cy="363538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Rectangle 36"/>
            <p:cNvSpPr>
              <a:spLocks noChangeArrowheads="1"/>
            </p:cNvSpPr>
            <p:nvPr/>
          </p:nvSpPr>
          <p:spPr bwMode="auto">
            <a:xfrm>
              <a:off x="1609725" y="2254250"/>
              <a:ext cx="2340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 </a:t>
              </a:r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4</a:t>
              </a:r>
              <a:endParaRPr lang="en-US" altLang="zh-CN" b="1" dirty="0"/>
            </a:p>
          </p:txBody>
        </p:sp>
        <p:sp>
          <p:nvSpPr>
            <p:cNvPr id="157" name="Freeform 37"/>
            <p:cNvSpPr>
              <a:spLocks/>
            </p:cNvSpPr>
            <p:nvPr/>
          </p:nvSpPr>
          <p:spPr bwMode="auto">
            <a:xfrm>
              <a:off x="914400" y="2971800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38"/>
            <p:cNvSpPr>
              <a:spLocks/>
            </p:cNvSpPr>
            <p:nvPr/>
          </p:nvSpPr>
          <p:spPr bwMode="auto">
            <a:xfrm>
              <a:off x="914400" y="2971800"/>
              <a:ext cx="365125" cy="363537"/>
            </a:xfrm>
            <a:custGeom>
              <a:avLst/>
              <a:gdLst/>
              <a:ahLst/>
              <a:cxnLst>
                <a:cxn ang="0">
                  <a:pos x="230" y="102"/>
                </a:cxn>
                <a:cxn ang="0">
                  <a:pos x="226" y="80"/>
                </a:cxn>
                <a:cxn ang="0">
                  <a:pos x="216" y="60"/>
                </a:cxn>
                <a:cxn ang="0">
                  <a:pos x="204" y="42"/>
                </a:cxn>
                <a:cxn ang="0">
                  <a:pos x="188" y="26"/>
                </a:cxn>
                <a:cxn ang="0">
                  <a:pos x="170" y="13"/>
                </a:cxn>
                <a:cxn ang="0">
                  <a:pos x="150" y="5"/>
                </a:cxn>
                <a:cxn ang="0">
                  <a:pos x="127" y="0"/>
                </a:cxn>
                <a:cxn ang="0">
                  <a:pos x="104" y="0"/>
                </a:cxn>
                <a:cxn ang="0">
                  <a:pos x="81" y="5"/>
                </a:cxn>
                <a:cxn ang="0">
                  <a:pos x="61" y="13"/>
                </a:cxn>
                <a:cxn ang="0">
                  <a:pos x="42" y="26"/>
                </a:cxn>
                <a:cxn ang="0">
                  <a:pos x="26" y="42"/>
                </a:cxn>
                <a:cxn ang="0">
                  <a:pos x="15" y="60"/>
                </a:cxn>
                <a:cxn ang="0">
                  <a:pos x="6" y="80"/>
                </a:cxn>
                <a:cxn ang="0">
                  <a:pos x="2" y="102"/>
                </a:cxn>
                <a:cxn ang="0">
                  <a:pos x="2" y="126"/>
                </a:cxn>
                <a:cxn ang="0">
                  <a:pos x="6" y="148"/>
                </a:cxn>
                <a:cxn ang="0">
                  <a:pos x="15" y="169"/>
                </a:cxn>
                <a:cxn ang="0">
                  <a:pos x="26" y="188"/>
                </a:cxn>
                <a:cxn ang="0">
                  <a:pos x="42" y="202"/>
                </a:cxn>
                <a:cxn ang="0">
                  <a:pos x="61" y="215"/>
                </a:cxn>
                <a:cxn ang="0">
                  <a:pos x="81" y="224"/>
                </a:cxn>
                <a:cxn ang="0">
                  <a:pos x="104" y="228"/>
                </a:cxn>
                <a:cxn ang="0">
                  <a:pos x="127" y="228"/>
                </a:cxn>
                <a:cxn ang="0">
                  <a:pos x="150" y="224"/>
                </a:cxn>
                <a:cxn ang="0">
                  <a:pos x="170" y="215"/>
                </a:cxn>
                <a:cxn ang="0">
                  <a:pos x="188" y="202"/>
                </a:cxn>
                <a:cxn ang="0">
                  <a:pos x="204" y="188"/>
                </a:cxn>
                <a:cxn ang="0">
                  <a:pos x="216" y="169"/>
                </a:cxn>
                <a:cxn ang="0">
                  <a:pos x="226" y="148"/>
                </a:cxn>
                <a:cxn ang="0">
                  <a:pos x="230" y="126"/>
                </a:cxn>
              </a:cxnLst>
              <a:rect l="0" t="0" r="r" b="b"/>
              <a:pathLst>
                <a:path w="230" h="229">
                  <a:moveTo>
                    <a:pt x="230" y="115"/>
                  </a:moveTo>
                  <a:lnTo>
                    <a:pt x="230" y="102"/>
                  </a:lnTo>
                  <a:lnTo>
                    <a:pt x="227" y="92"/>
                  </a:lnTo>
                  <a:lnTo>
                    <a:pt x="226" y="80"/>
                  </a:lnTo>
                  <a:lnTo>
                    <a:pt x="222" y="70"/>
                  </a:lnTo>
                  <a:lnTo>
                    <a:pt x="216" y="60"/>
                  </a:lnTo>
                  <a:lnTo>
                    <a:pt x="210" y="50"/>
                  </a:lnTo>
                  <a:lnTo>
                    <a:pt x="204" y="42"/>
                  </a:lnTo>
                  <a:lnTo>
                    <a:pt x="197" y="33"/>
                  </a:lnTo>
                  <a:lnTo>
                    <a:pt x="188" y="26"/>
                  </a:lnTo>
                  <a:lnTo>
                    <a:pt x="180" y="19"/>
                  </a:lnTo>
                  <a:lnTo>
                    <a:pt x="170" y="13"/>
                  </a:lnTo>
                  <a:lnTo>
                    <a:pt x="160" y="9"/>
                  </a:lnTo>
                  <a:lnTo>
                    <a:pt x="150" y="5"/>
                  </a:lnTo>
                  <a:lnTo>
                    <a:pt x="138" y="2"/>
                  </a:lnTo>
                  <a:lnTo>
                    <a:pt x="127" y="0"/>
                  </a:lnTo>
                  <a:lnTo>
                    <a:pt x="115" y="0"/>
                  </a:lnTo>
                  <a:lnTo>
                    <a:pt x="104" y="0"/>
                  </a:lnTo>
                  <a:lnTo>
                    <a:pt x="92" y="2"/>
                  </a:lnTo>
                  <a:lnTo>
                    <a:pt x="81" y="5"/>
                  </a:lnTo>
                  <a:lnTo>
                    <a:pt x="71" y="9"/>
                  </a:lnTo>
                  <a:lnTo>
                    <a:pt x="61" y="13"/>
                  </a:lnTo>
                  <a:lnTo>
                    <a:pt x="50" y="19"/>
                  </a:lnTo>
                  <a:lnTo>
                    <a:pt x="42" y="26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20" y="50"/>
                  </a:lnTo>
                  <a:lnTo>
                    <a:pt x="15" y="60"/>
                  </a:lnTo>
                  <a:lnTo>
                    <a:pt x="9" y="70"/>
                  </a:lnTo>
                  <a:lnTo>
                    <a:pt x="6" y="80"/>
                  </a:lnTo>
                  <a:lnTo>
                    <a:pt x="3" y="92"/>
                  </a:lnTo>
                  <a:lnTo>
                    <a:pt x="2" y="102"/>
                  </a:lnTo>
                  <a:lnTo>
                    <a:pt x="0" y="115"/>
                  </a:lnTo>
                  <a:lnTo>
                    <a:pt x="2" y="126"/>
                  </a:lnTo>
                  <a:lnTo>
                    <a:pt x="3" y="138"/>
                  </a:lnTo>
                  <a:lnTo>
                    <a:pt x="6" y="148"/>
                  </a:lnTo>
                  <a:lnTo>
                    <a:pt x="9" y="159"/>
                  </a:lnTo>
                  <a:lnTo>
                    <a:pt x="15" y="169"/>
                  </a:lnTo>
                  <a:lnTo>
                    <a:pt x="20" y="178"/>
                  </a:lnTo>
                  <a:lnTo>
                    <a:pt x="26" y="188"/>
                  </a:lnTo>
                  <a:lnTo>
                    <a:pt x="35" y="195"/>
                  </a:lnTo>
                  <a:lnTo>
                    <a:pt x="42" y="202"/>
                  </a:lnTo>
                  <a:lnTo>
                    <a:pt x="50" y="209"/>
                  </a:lnTo>
                  <a:lnTo>
                    <a:pt x="61" y="215"/>
                  </a:lnTo>
                  <a:lnTo>
                    <a:pt x="71" y="219"/>
                  </a:lnTo>
                  <a:lnTo>
                    <a:pt x="81" y="224"/>
                  </a:lnTo>
                  <a:lnTo>
                    <a:pt x="92" y="226"/>
                  </a:lnTo>
                  <a:lnTo>
                    <a:pt x="104" y="228"/>
                  </a:lnTo>
                  <a:lnTo>
                    <a:pt x="115" y="229"/>
                  </a:lnTo>
                  <a:lnTo>
                    <a:pt x="127" y="228"/>
                  </a:lnTo>
                  <a:lnTo>
                    <a:pt x="138" y="226"/>
                  </a:lnTo>
                  <a:lnTo>
                    <a:pt x="150" y="224"/>
                  </a:lnTo>
                  <a:lnTo>
                    <a:pt x="160" y="219"/>
                  </a:lnTo>
                  <a:lnTo>
                    <a:pt x="170" y="215"/>
                  </a:lnTo>
                  <a:lnTo>
                    <a:pt x="180" y="209"/>
                  </a:lnTo>
                  <a:lnTo>
                    <a:pt x="188" y="202"/>
                  </a:lnTo>
                  <a:lnTo>
                    <a:pt x="197" y="195"/>
                  </a:lnTo>
                  <a:lnTo>
                    <a:pt x="204" y="188"/>
                  </a:lnTo>
                  <a:lnTo>
                    <a:pt x="210" y="178"/>
                  </a:lnTo>
                  <a:lnTo>
                    <a:pt x="216" y="169"/>
                  </a:lnTo>
                  <a:lnTo>
                    <a:pt x="222" y="159"/>
                  </a:lnTo>
                  <a:lnTo>
                    <a:pt x="226" y="148"/>
                  </a:lnTo>
                  <a:lnTo>
                    <a:pt x="227" y="138"/>
                  </a:lnTo>
                  <a:lnTo>
                    <a:pt x="230" y="126"/>
                  </a:lnTo>
                  <a:lnTo>
                    <a:pt x="230" y="115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Rectangle 39"/>
            <p:cNvSpPr>
              <a:spLocks noChangeArrowheads="1"/>
            </p:cNvSpPr>
            <p:nvPr/>
          </p:nvSpPr>
          <p:spPr bwMode="auto">
            <a:xfrm>
              <a:off x="1025981" y="3022600"/>
              <a:ext cx="11701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B</a:t>
              </a:r>
              <a:endParaRPr lang="en-US" altLang="zh-CN" b="1" dirty="0"/>
            </a:p>
          </p:txBody>
        </p:sp>
        <p:sp>
          <p:nvSpPr>
            <p:cNvPr id="160" name="Line 40"/>
            <p:cNvSpPr>
              <a:spLocks noChangeShapeType="1"/>
            </p:cNvSpPr>
            <p:nvPr/>
          </p:nvSpPr>
          <p:spPr bwMode="auto">
            <a:xfrm flipH="1">
              <a:off x="1903413" y="1766888"/>
              <a:ext cx="463550" cy="4794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Line 41"/>
            <p:cNvSpPr>
              <a:spLocks noChangeShapeType="1"/>
            </p:cNvSpPr>
            <p:nvPr/>
          </p:nvSpPr>
          <p:spPr bwMode="auto">
            <a:xfrm>
              <a:off x="2641600" y="1787525"/>
              <a:ext cx="466725" cy="47466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Rectangle 42"/>
            <p:cNvSpPr>
              <a:spLocks noChangeArrowheads="1"/>
            </p:cNvSpPr>
            <p:nvPr/>
          </p:nvSpPr>
          <p:spPr bwMode="auto">
            <a:xfrm>
              <a:off x="2728913" y="7762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63" name="Rectangle 43"/>
            <p:cNvSpPr>
              <a:spLocks noChangeArrowheads="1"/>
            </p:cNvSpPr>
            <p:nvPr/>
          </p:nvSpPr>
          <p:spPr bwMode="auto">
            <a:xfrm>
              <a:off x="4176713" y="623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64" name="Rectangle 44"/>
            <p:cNvSpPr>
              <a:spLocks noChangeArrowheads="1"/>
            </p:cNvSpPr>
            <p:nvPr/>
          </p:nvSpPr>
          <p:spPr bwMode="auto">
            <a:xfrm>
              <a:off x="53959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65" name="Rectangle 45"/>
            <p:cNvSpPr>
              <a:spLocks noChangeArrowheads="1"/>
            </p:cNvSpPr>
            <p:nvPr/>
          </p:nvSpPr>
          <p:spPr bwMode="auto">
            <a:xfrm>
              <a:off x="4481513" y="2605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66" name="Rectangle 46"/>
            <p:cNvSpPr>
              <a:spLocks noChangeArrowheads="1"/>
            </p:cNvSpPr>
            <p:nvPr/>
          </p:nvSpPr>
          <p:spPr bwMode="auto">
            <a:xfrm>
              <a:off x="2133600" y="2514600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67" name="Rectangle 47"/>
            <p:cNvSpPr>
              <a:spLocks noChangeArrowheads="1"/>
            </p:cNvSpPr>
            <p:nvPr/>
          </p:nvSpPr>
          <p:spPr bwMode="auto">
            <a:xfrm>
              <a:off x="29575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</a:t>
              </a:r>
              <a:endParaRPr lang="en-US" altLang="zh-CN" b="1"/>
            </a:p>
          </p:txBody>
        </p:sp>
        <p:sp>
          <p:nvSpPr>
            <p:cNvPr id="168" name="Rectangle 48"/>
            <p:cNvSpPr>
              <a:spLocks noChangeArrowheads="1"/>
            </p:cNvSpPr>
            <p:nvPr/>
          </p:nvSpPr>
          <p:spPr bwMode="auto">
            <a:xfrm>
              <a:off x="3414713" y="27574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69" name="Rectangle 49"/>
            <p:cNvSpPr>
              <a:spLocks noChangeArrowheads="1"/>
            </p:cNvSpPr>
            <p:nvPr/>
          </p:nvSpPr>
          <p:spPr bwMode="auto">
            <a:xfrm>
              <a:off x="1966913" y="17668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 dirty="0"/>
            </a:p>
          </p:txBody>
        </p:sp>
        <p:sp>
          <p:nvSpPr>
            <p:cNvPr id="170" name="Rectangle 50"/>
            <p:cNvSpPr>
              <a:spLocks noChangeArrowheads="1"/>
            </p:cNvSpPr>
            <p:nvPr/>
          </p:nvSpPr>
          <p:spPr bwMode="auto">
            <a:xfrm>
              <a:off x="1295400" y="2514600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71" name="Rectangle 51"/>
            <p:cNvSpPr>
              <a:spLocks noChangeArrowheads="1"/>
            </p:cNvSpPr>
            <p:nvPr/>
          </p:nvSpPr>
          <p:spPr bwMode="auto">
            <a:xfrm>
              <a:off x="4100513" y="1843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0</a:t>
              </a:r>
              <a:endParaRPr lang="en-US" altLang="zh-CN" b="1"/>
            </a:p>
          </p:txBody>
        </p:sp>
        <p:sp>
          <p:nvSpPr>
            <p:cNvPr id="172" name="Rectangle 59"/>
            <p:cNvSpPr>
              <a:spLocks noChangeArrowheads="1"/>
            </p:cNvSpPr>
            <p:nvPr/>
          </p:nvSpPr>
          <p:spPr bwMode="auto">
            <a:xfrm>
              <a:off x="4748213" y="3290888"/>
              <a:ext cx="11702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rgbClr val="000000"/>
                  </a:solidFill>
                  <a:latin typeface="宋体" pitchFamily="2" charset="-122"/>
                </a:rPr>
                <a:t>A</a:t>
              </a:r>
              <a:endParaRPr lang="en-US" altLang="zh-CN" b="1" dirty="0"/>
            </a:p>
          </p:txBody>
        </p:sp>
        <p:sp>
          <p:nvSpPr>
            <p:cNvPr id="173" name="Rectangle 60"/>
            <p:cNvSpPr>
              <a:spLocks noChangeArrowheads="1"/>
            </p:cNvSpPr>
            <p:nvPr/>
          </p:nvSpPr>
          <p:spPr bwMode="auto">
            <a:xfrm>
              <a:off x="4024313" y="2330450"/>
              <a:ext cx="1143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7</a:t>
              </a:r>
              <a:endParaRPr lang="en-US" altLang="zh-CN" b="1" dirty="0"/>
            </a:p>
          </p:txBody>
        </p:sp>
        <p:sp>
          <p:nvSpPr>
            <p:cNvPr id="174" name="Rectangle 61"/>
            <p:cNvSpPr>
              <a:spLocks noChangeArrowheads="1"/>
            </p:cNvSpPr>
            <p:nvPr/>
          </p:nvSpPr>
          <p:spPr bwMode="auto">
            <a:xfrm>
              <a:off x="4633913" y="14160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15</a:t>
              </a:r>
              <a:endParaRPr lang="en-US" altLang="zh-CN" b="1"/>
            </a:p>
          </p:txBody>
        </p:sp>
        <p:sp>
          <p:nvSpPr>
            <p:cNvPr id="175" name="Rectangle 62"/>
            <p:cNvSpPr>
              <a:spLocks noChangeArrowheads="1"/>
            </p:cNvSpPr>
            <p:nvPr/>
          </p:nvSpPr>
          <p:spPr bwMode="auto">
            <a:xfrm>
              <a:off x="3338513" y="3492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25</a:t>
              </a:r>
              <a:endParaRPr lang="en-US" altLang="zh-CN" b="1"/>
            </a:p>
          </p:txBody>
        </p:sp>
        <p:sp>
          <p:nvSpPr>
            <p:cNvPr id="176" name="Rectangle 63"/>
            <p:cNvSpPr>
              <a:spLocks noChangeArrowheads="1"/>
            </p:cNvSpPr>
            <p:nvPr/>
          </p:nvSpPr>
          <p:spPr bwMode="auto">
            <a:xfrm>
              <a:off x="2424113" y="1492250"/>
              <a:ext cx="228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10</a:t>
              </a:r>
              <a:endParaRPr lang="en-US" altLang="zh-CN" b="1"/>
            </a:p>
          </p:txBody>
        </p:sp>
        <p:sp>
          <p:nvSpPr>
            <p:cNvPr id="177" name="Rectangle 64"/>
            <p:cNvSpPr>
              <a:spLocks noChangeArrowheads="1"/>
            </p:cNvSpPr>
            <p:nvPr/>
          </p:nvSpPr>
          <p:spPr bwMode="auto">
            <a:xfrm>
              <a:off x="1004887" y="3352800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</a:t>
              </a:r>
              <a:endParaRPr lang="en-US" altLang="zh-CN" b="1"/>
            </a:p>
          </p:txBody>
        </p:sp>
        <p:sp>
          <p:nvSpPr>
            <p:cNvPr id="178" name="Rectangle 65"/>
            <p:cNvSpPr>
              <a:spLocks noChangeArrowheads="1"/>
            </p:cNvSpPr>
            <p:nvPr/>
          </p:nvSpPr>
          <p:spPr bwMode="auto">
            <a:xfrm>
              <a:off x="2376487" y="3352800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2</a:t>
              </a:r>
              <a:endParaRPr lang="en-US" altLang="zh-CN" b="1"/>
            </a:p>
          </p:txBody>
        </p:sp>
        <p:sp>
          <p:nvSpPr>
            <p:cNvPr id="179" name="Rectangle 66"/>
            <p:cNvSpPr>
              <a:spLocks noChangeArrowheads="1"/>
            </p:cNvSpPr>
            <p:nvPr/>
          </p:nvSpPr>
          <p:spPr bwMode="auto">
            <a:xfrm>
              <a:off x="3276600" y="3595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3</a:t>
              </a:r>
              <a:endParaRPr lang="en-US" altLang="zh-CN" b="1"/>
            </a:p>
          </p:txBody>
        </p:sp>
        <p:sp>
          <p:nvSpPr>
            <p:cNvPr id="180" name="Rectangle 67"/>
            <p:cNvSpPr>
              <a:spLocks noChangeArrowheads="1"/>
            </p:cNvSpPr>
            <p:nvPr/>
          </p:nvSpPr>
          <p:spPr bwMode="auto">
            <a:xfrm>
              <a:off x="5715000" y="28336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8</a:t>
              </a:r>
              <a:endParaRPr lang="en-US" altLang="zh-CN" b="1"/>
            </a:p>
          </p:txBody>
        </p:sp>
        <p:sp>
          <p:nvSpPr>
            <p:cNvPr id="181" name="Rectangle 68"/>
            <p:cNvSpPr>
              <a:spLocks noChangeArrowheads="1"/>
            </p:cNvSpPr>
            <p:nvPr/>
          </p:nvSpPr>
          <p:spPr bwMode="auto">
            <a:xfrm>
              <a:off x="3124200" y="2605088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>
                  <a:solidFill>
                    <a:srgbClr val="000000"/>
                  </a:solidFill>
                  <a:latin typeface="宋体" pitchFamily="2" charset="-122"/>
                </a:rPr>
                <a:t>6</a:t>
              </a:r>
              <a:endParaRPr lang="en-US" altLang="zh-CN" b="1"/>
            </a:p>
          </p:txBody>
        </p:sp>
        <p:sp>
          <p:nvSpPr>
            <p:cNvPr id="182" name="Rectangle 69"/>
            <p:cNvSpPr>
              <a:spLocks noChangeArrowheads="1"/>
            </p:cNvSpPr>
            <p:nvPr/>
          </p:nvSpPr>
          <p:spPr bwMode="auto">
            <a:xfrm>
              <a:off x="4724400" y="3687763"/>
              <a:ext cx="114300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000000"/>
                  </a:solidFill>
                  <a:latin typeface="宋体" pitchFamily="2" charset="-122"/>
                </a:rPr>
                <a:t>4</a:t>
              </a:r>
              <a:endParaRPr lang="en-US" altLang="zh-C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33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 哈夫曼编码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230655" cy="579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72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叉树的定义及存储结构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032"/>
            <a:ext cx="9144000" cy="45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我的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89209</TotalTime>
  <Words>4627</Words>
  <Application>Microsoft Macintosh PowerPoint</Application>
  <PresentationFormat>全屏显示(4:3)</PresentationFormat>
  <Paragraphs>1212</Paragraphs>
  <Slides>85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85</vt:i4>
      </vt:variant>
    </vt:vector>
  </HeadingPairs>
  <TitlesOfParts>
    <vt:vector size="98" baseType="lpstr">
      <vt:lpstr>AppleColorEmoji</vt:lpstr>
      <vt:lpstr>Ayuthaya</vt:lpstr>
      <vt:lpstr>Calibri</vt:lpstr>
      <vt:lpstr>Cambria Math</vt:lpstr>
      <vt:lpstr>DengXian</vt:lpstr>
      <vt:lpstr>Hannotate SC</vt:lpstr>
      <vt:lpstr>Microsoft YaHei</vt:lpstr>
      <vt:lpstr>Wingdings</vt:lpstr>
      <vt:lpstr>黑体</vt:lpstr>
      <vt:lpstr>宋体</vt:lpstr>
      <vt:lpstr>微软雅黑</vt:lpstr>
      <vt:lpstr>Arial</vt:lpstr>
      <vt:lpstr>我的模板</vt:lpstr>
      <vt:lpstr>知识单元4 树</vt:lpstr>
      <vt:lpstr>主要内容</vt:lpstr>
      <vt:lpstr>树的基本概念</vt:lpstr>
      <vt:lpstr>树的基本概念</vt:lpstr>
      <vt:lpstr>树的基本概念</vt:lpstr>
      <vt:lpstr>树的基本概念</vt:lpstr>
      <vt:lpstr>树的基本概念</vt:lpstr>
      <vt:lpstr>树的基本概念</vt:lpstr>
      <vt:lpstr>知识点1：二叉树的定义及存储结构</vt:lpstr>
      <vt:lpstr>二叉树的定义</vt:lpstr>
      <vt:lpstr>二叉树的性质</vt:lpstr>
      <vt:lpstr>二叉树的性质</vt:lpstr>
      <vt:lpstr>二叉树的性质</vt:lpstr>
      <vt:lpstr>二叉树的性质</vt:lpstr>
      <vt:lpstr>二叉树的性质</vt:lpstr>
      <vt:lpstr>二叉树的性质</vt:lpstr>
      <vt:lpstr>2 树的抽象数据类型</vt:lpstr>
      <vt:lpstr>3 二叉树的顺序存储</vt:lpstr>
      <vt:lpstr>4 二叉树的链接存储</vt:lpstr>
      <vt:lpstr>5 二叉树的遍历</vt:lpstr>
      <vt:lpstr>5 二叉树的遍历</vt:lpstr>
      <vt:lpstr>5 二叉树的遍历</vt:lpstr>
      <vt:lpstr>5 二叉树的遍历</vt:lpstr>
      <vt:lpstr>5 二叉树的遍历</vt:lpstr>
      <vt:lpstr>5 二叉树的遍历</vt:lpstr>
      <vt:lpstr>5 二叉树的遍历</vt:lpstr>
      <vt:lpstr>6 二叉树的其他运算</vt:lpstr>
      <vt:lpstr>6 二叉树的其他运算</vt:lpstr>
      <vt:lpstr>6 二叉树的其他运算</vt:lpstr>
      <vt:lpstr>6 二叉树的其他运算</vt:lpstr>
      <vt:lpstr>6 二叉树的其他运算</vt:lpstr>
      <vt:lpstr>6 二叉树的其他运算</vt:lpstr>
      <vt:lpstr>6 二叉树的其他运算</vt:lpstr>
      <vt:lpstr>6 二叉树的其他运算</vt:lpstr>
      <vt:lpstr>7 树和二叉树</vt:lpstr>
      <vt:lpstr>主要内容</vt:lpstr>
      <vt:lpstr>知识点2：二叉搜索树</vt:lpstr>
      <vt:lpstr>1 二叉搜索树的概念</vt:lpstr>
      <vt:lpstr>2 二叉搜索树的抽象数据类型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3 二叉搜索树的运算</vt:lpstr>
      <vt:lpstr>主要内容</vt:lpstr>
      <vt:lpstr>知识点3：堆</vt:lpstr>
      <vt:lpstr>1 堆的概念</vt:lpstr>
      <vt:lpstr>2 堆的抽象数据类型</vt:lpstr>
      <vt:lpstr>3 堆的存储结构</vt:lpstr>
      <vt:lpstr>3 堆的存储结构</vt:lpstr>
      <vt:lpstr>3 堆的存储结构</vt:lpstr>
      <vt:lpstr>4 堆的运算</vt:lpstr>
      <vt:lpstr>4 堆的运算</vt:lpstr>
      <vt:lpstr>4 堆的运算</vt:lpstr>
      <vt:lpstr>4 堆的运算</vt:lpstr>
      <vt:lpstr>4 堆的运算</vt:lpstr>
      <vt:lpstr>4 堆的运算</vt:lpstr>
      <vt:lpstr>4 堆的运算</vt:lpstr>
      <vt:lpstr>4 堆的运算</vt:lpstr>
      <vt:lpstr>二叉搜索树和堆</vt:lpstr>
      <vt:lpstr>其他的树</vt:lpstr>
      <vt:lpstr>主要内容</vt:lpstr>
      <vt:lpstr>知识点4：哈夫曼树</vt:lpstr>
      <vt:lpstr>1 基本术语</vt:lpstr>
      <vt:lpstr>1 基本术语</vt:lpstr>
      <vt:lpstr>1 基本术语</vt:lpstr>
      <vt:lpstr>1 基本术语</vt:lpstr>
      <vt:lpstr>1 基本术语</vt:lpstr>
      <vt:lpstr>2 构造哈夫曼树</vt:lpstr>
      <vt:lpstr>2 构造哈夫曼树</vt:lpstr>
      <vt:lpstr>2 构造哈夫曼树</vt:lpstr>
      <vt:lpstr>3 哈夫曼编码</vt:lpstr>
      <vt:lpstr>3 哈夫曼编码</vt:lpstr>
      <vt:lpstr>3 哈夫曼编码</vt:lpstr>
      <vt:lpstr>3 哈夫曼编码</vt:lpstr>
      <vt:lpstr>3 哈夫曼编码</vt:lpstr>
      <vt:lpstr>3 哈夫曼编码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dai zhe</cp:lastModifiedBy>
  <cp:revision>415</cp:revision>
  <dcterms:created xsi:type="dcterms:W3CDTF">2013-06-24T12:21:20Z</dcterms:created>
  <dcterms:modified xsi:type="dcterms:W3CDTF">2018-06-15T08:32:13Z</dcterms:modified>
</cp:coreProperties>
</file>